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98" r:id="rId3"/>
    <p:sldId id="299" r:id="rId4"/>
    <p:sldId id="283" r:id="rId5"/>
    <p:sldId id="284" r:id="rId6"/>
    <p:sldId id="302" r:id="rId7"/>
    <p:sldId id="303" r:id="rId8"/>
    <p:sldId id="304" r:id="rId9"/>
    <p:sldId id="305" r:id="rId10"/>
    <p:sldId id="291" r:id="rId11"/>
    <p:sldId id="306" r:id="rId12"/>
    <p:sldId id="307" r:id="rId13"/>
    <p:sldId id="308" r:id="rId14"/>
    <p:sldId id="309" r:id="rId15"/>
    <p:sldId id="285" r:id="rId16"/>
    <p:sldId id="314" r:id="rId17"/>
    <p:sldId id="315" r:id="rId18"/>
    <p:sldId id="293" r:id="rId19"/>
    <p:sldId id="310" r:id="rId20"/>
    <p:sldId id="311" r:id="rId21"/>
    <p:sldId id="312" r:id="rId22"/>
    <p:sldId id="313" r:id="rId23"/>
    <p:sldId id="301" r:id="rId24"/>
    <p:sldId id="316" r:id="rId25"/>
  </p:sldIdLst>
  <p:sldSz cx="9144000" cy="6858000" type="screen4x3"/>
  <p:notesSz cx="6797675" cy="9928225"/>
  <p:defaultTextStyle>
    <a:defPPr>
      <a:defRPr lang="fr-FR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/>
        <a:cs typeface="Geneva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/>
        <a:cs typeface="Geneva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/>
        <a:cs typeface="Geneva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/>
        <a:cs typeface="Geneva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/>
        <a:cs typeface="Geneva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/>
        <a:cs typeface="Geneva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/>
        <a:cs typeface="Geneva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/>
        <a:cs typeface="Geneva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/>
        <a:cs typeface="Genev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 Lavenius" initials="J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181"/>
    <a:srgbClr val="89E3A1"/>
    <a:srgbClr val="808080"/>
    <a:srgbClr val="DFAC1B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385" autoAdjust="0"/>
    <p:restoredTop sz="93966" autoAdjust="0"/>
  </p:normalViewPr>
  <p:slideViewPr>
    <p:cSldViewPr snapToObjects="1">
      <p:cViewPr varScale="1">
        <p:scale>
          <a:sx n="86" d="100"/>
          <a:sy n="86" d="100"/>
        </p:scale>
        <p:origin x="-137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504" tIns="45752" rIns="91504" bIns="45752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504" tIns="45752" rIns="91504" bIns="45752" rtlCol="0"/>
          <a:lstStyle>
            <a:lvl1pPr algn="r">
              <a:defRPr sz="1200"/>
            </a:lvl1pPr>
          </a:lstStyle>
          <a:p>
            <a:pPr>
              <a:defRPr/>
            </a:pPr>
            <a:fld id="{B44F65B5-934B-4479-9E28-DEE3901460A9}" type="datetimeFigureOut">
              <a:rPr lang="en-US"/>
              <a:pPr>
                <a:defRPr/>
              </a:pPr>
              <a:t>7/28/2013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04" tIns="45752" rIns="91504" bIns="45752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504" tIns="45752" rIns="91504" bIns="45752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338"/>
            <a:ext cx="2946400" cy="495300"/>
          </a:xfrm>
          <a:prstGeom prst="rect">
            <a:avLst/>
          </a:prstGeom>
        </p:spPr>
        <p:txBody>
          <a:bodyPr vert="horz" lIns="91504" tIns="45752" rIns="91504" bIns="45752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31338"/>
            <a:ext cx="2946400" cy="495300"/>
          </a:xfrm>
          <a:prstGeom prst="rect">
            <a:avLst/>
          </a:prstGeom>
        </p:spPr>
        <p:txBody>
          <a:bodyPr vert="horz" lIns="91504" tIns="45752" rIns="91504" bIns="45752" rtlCol="0" anchor="b"/>
          <a:lstStyle>
            <a:lvl1pPr algn="r">
              <a:defRPr sz="1200"/>
            </a:lvl1pPr>
          </a:lstStyle>
          <a:p>
            <a:pPr>
              <a:defRPr/>
            </a:pPr>
            <a:fld id="{CDDEAA14-999E-4971-ADC0-70228DC983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837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v-SE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/>
            <a:fld id="{26FAB264-AFD6-4408-88F7-110CA38E67E5}" type="slidenum">
              <a:rPr lang="en-US" smtClean="0"/>
              <a:pPr eaLnBrk="1" hangingPunct="1"/>
              <a:t>1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4155F1-78BD-4C73-B7F3-B856577E57E6}" type="datetime1">
              <a:rPr lang="fr-FR"/>
              <a:pPr>
                <a:defRPr/>
              </a:pPr>
              <a:t>28/07/2013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924A9-E8B0-4990-A7B5-880C40EDA45A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5620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FD3D7-C8FB-4FFB-AA0C-C0ACADD0275E}" type="datetime1">
              <a:rPr lang="fr-FR"/>
              <a:pPr>
                <a:defRPr/>
              </a:pPr>
              <a:t>28/07/2013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3F2EE-42F2-41EA-9CFE-78DF90E2E498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780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42DF9-3DD6-4D01-8426-D6C2855C47F5}" type="datetime1">
              <a:rPr lang="fr-FR"/>
              <a:pPr>
                <a:defRPr/>
              </a:pPr>
              <a:t>28/07/2013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3A78BA-93CD-4F8B-B874-FC0FD5D86ADB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3760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6646E9-2553-473D-BBA8-C94113983DDD}" type="datetime1">
              <a:rPr lang="fr-FR"/>
              <a:pPr>
                <a:defRPr/>
              </a:pPr>
              <a:t>28/07/2013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AB1237-D2C0-4A75-8081-8B640F542081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3612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0AADD-9DB5-4B3A-B0A2-03FDFCE872D1}" type="datetime1">
              <a:rPr lang="fr-FR"/>
              <a:pPr>
                <a:defRPr/>
              </a:pPr>
              <a:t>28/07/2013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DC4D8-77EF-4950-8505-B4243214F5AA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4545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BE794-F527-42E3-909C-C380435F5F17}" type="datetime1">
              <a:rPr lang="fr-FR"/>
              <a:pPr>
                <a:defRPr/>
              </a:pPr>
              <a:t>28/07/2013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26D94-409F-48D8-9CE8-969AF33FEEFA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1001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73CF9-F10C-4F84-8770-DBC8449838FD}" type="datetime1">
              <a:rPr lang="fr-FR"/>
              <a:pPr>
                <a:defRPr/>
              </a:pPr>
              <a:t>28/07/2013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40013-444C-4F15-827F-70CFA4D3A0C8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4217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3D4C53-B996-426C-B852-E62EDC20C9EC}" type="datetime1">
              <a:rPr lang="fr-FR"/>
              <a:pPr>
                <a:defRPr/>
              </a:pPr>
              <a:t>28/07/2013</a:t>
            </a:fld>
            <a:endParaRPr 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DACB34-69AC-4748-8D29-76B65A0C82D3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8203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5C3851-BB9F-41F2-B736-3F64C0C5A844}" type="datetime1">
              <a:rPr lang="fr-FR"/>
              <a:pPr>
                <a:defRPr/>
              </a:pPr>
              <a:t>28/07/2013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C9A324-EA83-498F-A27B-4702D402758C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3579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9DC4D5-E466-457E-BEFC-90BEC3D5EAED}" type="datetime1">
              <a:rPr lang="fr-FR"/>
              <a:pPr>
                <a:defRPr/>
              </a:pPr>
              <a:t>28/07/2013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7F7DC3-A666-4CBC-80D6-485B72914805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545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20EE4-D2C0-4FE1-B1EB-8BC0F1FC0719}" type="datetime1">
              <a:rPr lang="fr-FR"/>
              <a:pPr>
                <a:defRPr/>
              </a:pPr>
              <a:t>28/07/2013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4DD48-7E2E-4968-A8BC-ECDAAF5C6572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57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ea typeface="Geneva" charset="-128"/>
                <a:cs typeface="+mn-cs"/>
              </a:defRPr>
            </a:lvl1pPr>
          </a:lstStyle>
          <a:p>
            <a:pPr>
              <a:defRPr/>
            </a:pPr>
            <a:fld id="{75E0A97A-4D8B-41C9-9D45-D409896D72FC}" type="datetime1">
              <a:rPr lang="fr-FR"/>
              <a:pPr>
                <a:defRPr/>
              </a:pPr>
              <a:t>28/07/2013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ea typeface="Geneva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  <a:ea typeface="Geneva" charset="-128"/>
                <a:cs typeface="+mn-cs"/>
              </a:defRPr>
            </a:lvl1pPr>
          </a:lstStyle>
          <a:p>
            <a:pPr>
              <a:defRPr/>
            </a:pPr>
            <a:fld id="{B7B85F46-788F-493A-B7E9-0A39722E7248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pic>
        <p:nvPicPr>
          <p:cNvPr id="1029" name="Image 3" descr="12-header-ppt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9" t="21478" b="14420"/>
          <a:stretch>
            <a:fillRect/>
          </a:stretch>
        </p:blipFill>
        <p:spPr bwMode="auto">
          <a:xfrm>
            <a:off x="3175" y="0"/>
            <a:ext cx="91440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Geneva" charset="-128"/>
          <a:cs typeface="Geneva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-128"/>
          <a:cs typeface="Geneva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-128"/>
          <a:cs typeface="Geneva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-128"/>
          <a:cs typeface="Geneva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-128"/>
          <a:cs typeface="Geneva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-128"/>
          <a:cs typeface="Geneva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-128"/>
          <a:cs typeface="Geneva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-128"/>
          <a:cs typeface="Geneva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-128"/>
          <a:cs typeface="Geneva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Geneva" charset="-128"/>
          <a:cs typeface="Geneva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Geneva" charset="-128"/>
          <a:cs typeface="Genev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Geneva" charset="-128"/>
          <a:cs typeface="Genev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Geneva" charset="-128"/>
          <a:cs typeface="Genev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Geneva" charset="-128"/>
          <a:cs typeface="Genev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mailto:luigi.vanfretti@statnett.n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luigiv@kth.se" TargetMode="External"/><Relationship Id="rId5" Type="http://schemas.openxmlformats.org/officeDocument/2006/relationships/hyperlink" Target="mailto:frss@kth.se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32.png"/><Relationship Id="rId7" Type="http://schemas.openxmlformats.org/officeDocument/2006/relationships/image" Target="../media/image260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5" Type="http://schemas.openxmlformats.org/officeDocument/2006/relationships/image" Target="../media/image20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301" y="4005064"/>
            <a:ext cx="2900957" cy="1257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228" y="4200625"/>
            <a:ext cx="834610" cy="86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63621" y="5661248"/>
            <a:ext cx="56301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1600" dirty="0" smtClean="0">
                <a:latin typeface="+mj-lt"/>
                <a:cs typeface="Calibri" charset="0"/>
              </a:rPr>
              <a:t>PES GOLD Panel Session</a:t>
            </a:r>
          </a:p>
          <a:p>
            <a:pPr algn="ctr" eaLnBrk="1" hangingPunct="1"/>
            <a:r>
              <a:rPr lang="en-US" sz="1600" dirty="0" smtClean="0">
                <a:latin typeface="+mj-lt"/>
                <a:cs typeface="Calibri" charset="0"/>
              </a:rPr>
              <a:t>IEEE PES GM    </a:t>
            </a:r>
            <a:r>
              <a:rPr lang="en-US" sz="1600" i="1" dirty="0" smtClean="0">
                <a:latin typeface="+mj-lt"/>
                <a:cs typeface="Calibri" charset="0"/>
              </a:rPr>
              <a:t>July 22, </a:t>
            </a:r>
            <a:r>
              <a:rPr lang="en-US" sz="1600" i="1" dirty="0">
                <a:latin typeface="+mj-lt"/>
                <a:cs typeface="Calibri" charset="0"/>
              </a:rPr>
              <a:t>2013 – </a:t>
            </a:r>
            <a:r>
              <a:rPr lang="en-US" sz="1600" i="1" dirty="0" smtClean="0">
                <a:latin typeface="+mj-lt"/>
                <a:cs typeface="Calibri" charset="0"/>
              </a:rPr>
              <a:t>Vancouver, Canada</a:t>
            </a:r>
            <a:endParaRPr lang="en-US" sz="1600" i="1" dirty="0">
              <a:latin typeface="+mj-lt"/>
              <a:cs typeface="Calibri" charset="0"/>
            </a:endParaRPr>
          </a:p>
        </p:txBody>
      </p:sp>
      <p:sp>
        <p:nvSpPr>
          <p:cNvPr id="11" name="Rubrik 1"/>
          <p:cNvSpPr txBox="1">
            <a:spLocks/>
          </p:cNvSpPr>
          <p:nvPr/>
        </p:nvSpPr>
        <p:spPr bwMode="auto">
          <a:xfrm>
            <a:off x="1187624" y="2833365"/>
            <a:ext cx="6764551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52144" rIns="104287" bIns="52144" anchor="ctr"/>
          <a:lstStyle>
            <a:lvl1pPr defTabSz="1042988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defTabSz="1042988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 defTabSz="1042988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 defTabSz="1042988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 defTabSz="1042988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sv-SE" sz="2000" dirty="0" smtClean="0">
                <a:latin typeface="+mj-lt"/>
              </a:rPr>
              <a:t>Dr. Rafael Segundo</a:t>
            </a:r>
            <a:endParaRPr lang="sv-SE" sz="2000" dirty="0">
              <a:latin typeface="+mj-lt"/>
            </a:endParaRPr>
          </a:p>
          <a:p>
            <a:pPr algn="ctr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sv-SE" sz="1400" dirty="0" smtClean="0">
                <a:latin typeface="+mj-lt"/>
              </a:rPr>
              <a:t>KTH </a:t>
            </a:r>
            <a:r>
              <a:rPr lang="sv-SE" sz="1400" dirty="0" err="1">
                <a:latin typeface="+mj-lt"/>
              </a:rPr>
              <a:t>SmarTS</a:t>
            </a:r>
            <a:r>
              <a:rPr lang="sv-SE" sz="1400" dirty="0">
                <a:latin typeface="+mj-lt"/>
              </a:rPr>
              <a:t> Lab </a:t>
            </a:r>
            <a:r>
              <a:rPr lang="sv-SE" sz="1400" dirty="0" smtClean="0">
                <a:latin typeface="+mj-lt"/>
              </a:rPr>
              <a:t>(</a:t>
            </a:r>
            <a:r>
              <a:rPr lang="sv-SE" sz="1400" dirty="0" smtClean="0">
                <a:latin typeface="+mj-lt"/>
                <a:hlinkClick r:id="rId5"/>
              </a:rPr>
              <a:t>rafael.segundo@kth.se</a:t>
            </a:r>
            <a:r>
              <a:rPr lang="sv-SE" sz="1400" dirty="0" smtClean="0">
                <a:latin typeface="+mj-lt"/>
              </a:rPr>
              <a:t>)</a:t>
            </a:r>
            <a:endParaRPr lang="sv-SE" sz="1400" dirty="0">
              <a:latin typeface="+mj-lt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sv-SE" sz="2000" dirty="0">
                <a:latin typeface="+mj-lt"/>
              </a:rPr>
              <a:t>Prof. Luigi Vanfretti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sv-SE" sz="1400" dirty="0">
                <a:latin typeface="+mj-lt"/>
              </a:rPr>
              <a:t>KTH </a:t>
            </a:r>
            <a:r>
              <a:rPr lang="sv-SE" sz="1400" dirty="0" err="1">
                <a:latin typeface="+mj-lt"/>
              </a:rPr>
              <a:t>SmarTS</a:t>
            </a:r>
            <a:r>
              <a:rPr lang="sv-SE" sz="1400" dirty="0">
                <a:latin typeface="+mj-lt"/>
              </a:rPr>
              <a:t> Lab (</a:t>
            </a:r>
            <a:r>
              <a:rPr lang="sv-SE" sz="1400" dirty="0">
                <a:latin typeface="+mj-lt"/>
                <a:hlinkClick r:id="rId6"/>
              </a:rPr>
              <a:t>luigiv@kth.se</a:t>
            </a:r>
            <a:r>
              <a:rPr lang="sv-SE" sz="1400" dirty="0">
                <a:latin typeface="+mj-lt"/>
              </a:rPr>
              <a:t>), </a:t>
            </a:r>
            <a:r>
              <a:rPr lang="sv-SE" sz="1400" dirty="0" err="1">
                <a:latin typeface="+mj-lt"/>
              </a:rPr>
              <a:t>Statnett</a:t>
            </a:r>
            <a:r>
              <a:rPr lang="sv-SE" sz="1400" dirty="0">
                <a:latin typeface="+mj-lt"/>
              </a:rPr>
              <a:t> SF (</a:t>
            </a:r>
            <a:r>
              <a:rPr lang="sv-SE" sz="1400" dirty="0">
                <a:latin typeface="+mj-lt"/>
                <a:hlinkClick r:id="rId7"/>
              </a:rPr>
              <a:t>luigi.vanfretti@statnett.no</a:t>
            </a:r>
            <a:r>
              <a:rPr lang="sv-SE" sz="1400" dirty="0">
                <a:latin typeface="+mj-lt"/>
              </a:rPr>
              <a:t>)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395536" y="1556792"/>
            <a:ext cx="8208912" cy="864096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sz="2400" b="1" dirty="0" smtClean="0">
                <a:latin typeface="+mj-lt"/>
                <a:cs typeface="Calibri"/>
              </a:rPr>
              <a:t>Offline Impact Assessment of Dynamic Simulations in the</a:t>
            </a:r>
          </a:p>
          <a:p>
            <a:pPr algn="ctr" eaLnBrk="0" hangingPunct="0">
              <a:defRPr/>
            </a:pPr>
            <a:r>
              <a:rPr lang="en-US" sz="2400" b="1" dirty="0" smtClean="0">
                <a:latin typeface="+mj-lt"/>
                <a:cs typeface="Calibri"/>
              </a:rPr>
              <a:t>EU FP7-funded iTesla Project</a:t>
            </a:r>
            <a:endParaRPr lang="en-US" sz="2800" dirty="0">
              <a:solidFill>
                <a:schemeClr val="bg1"/>
              </a:solidFill>
              <a:latin typeface="+mj-lt"/>
              <a:cs typeface="Calibri"/>
            </a:endParaRPr>
          </a:p>
        </p:txBody>
      </p:sp>
      <p:pic>
        <p:nvPicPr>
          <p:cNvPr id="10" name="Picture 2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741" y="4371042"/>
            <a:ext cx="2287587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79712" y="2955161"/>
            <a:ext cx="3446200" cy="1049903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sv-SE">
                <a:noFill/>
              </a:rPr>
              <a:t> </a:t>
            </a:r>
          </a:p>
        </p:txBody>
      </p:sp>
      <p:sp>
        <p:nvSpPr>
          <p:cNvPr id="6147" name="Title 1"/>
          <p:cNvSpPr>
            <a:spLocks noGrp="1"/>
          </p:cNvSpPr>
          <p:nvPr>
            <p:ph type="title"/>
          </p:nvPr>
        </p:nvSpPr>
        <p:spPr bwMode="auto">
          <a:xfrm>
            <a:off x="1404938" y="404813"/>
            <a:ext cx="7632700" cy="706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smtClean="0">
                <a:ea typeface="Geneva"/>
                <a:cs typeface="Geneva"/>
              </a:rPr>
              <a:t>2. Post-fault Under-/Over-Voltage Index</a:t>
            </a:r>
          </a:p>
        </p:txBody>
      </p:sp>
      <p:sp>
        <p:nvSpPr>
          <p:cNvPr id="6148" name="TextBox 6"/>
          <p:cNvSpPr txBox="1">
            <a:spLocks noChangeArrowheads="1"/>
          </p:cNvSpPr>
          <p:nvPr/>
        </p:nvSpPr>
        <p:spPr bwMode="auto">
          <a:xfrm>
            <a:off x="684213" y="1422400"/>
            <a:ext cx="770413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/>
            <a:r>
              <a:rPr lang="en-US" dirty="0">
                <a:latin typeface="+mn-lt"/>
              </a:rPr>
              <a:t>Indicates whether or not the bus voltages deviations exceed those acceptable in the grid code, by observing the voltage across the transmission network after a contingency has occurred</a:t>
            </a:r>
            <a:r>
              <a:rPr lang="en-US" sz="16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6600" y="3321050"/>
            <a:ext cx="431800" cy="395288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3792538" y="3208338"/>
            <a:ext cx="274637" cy="293687"/>
          </a:xfrm>
          <a:prstGeom prst="rect">
            <a:avLst/>
          </a:prstGeom>
          <a:solidFill>
            <a:schemeClr val="accent3">
              <a:alpha val="2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3865563" y="3506788"/>
            <a:ext cx="669925" cy="293687"/>
          </a:xfrm>
          <a:prstGeom prst="rect">
            <a:avLst/>
          </a:prstGeom>
          <a:solidFill>
            <a:schemeClr val="accent5">
              <a:alpha val="2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sv-SE"/>
          </a:p>
        </p:txBody>
      </p:sp>
      <p:sp>
        <p:nvSpPr>
          <p:cNvPr id="26" name="Rectangle 25"/>
          <p:cNvSpPr/>
          <p:nvPr/>
        </p:nvSpPr>
        <p:spPr>
          <a:xfrm flipH="1">
            <a:off x="5149850" y="3049588"/>
            <a:ext cx="142875" cy="195262"/>
          </a:xfrm>
          <a:prstGeom prst="rect">
            <a:avLst/>
          </a:prstGeom>
          <a:solidFill>
            <a:schemeClr val="accent6">
              <a:alpha val="2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sv-SE"/>
          </a:p>
        </p:txBody>
      </p:sp>
      <p:cxnSp>
        <p:nvCxnSpPr>
          <p:cNvPr id="30" name="Straight Arrow Connector 29"/>
          <p:cNvCxnSpPr>
            <a:endCxn id="11" idx="0"/>
          </p:cNvCxnSpPr>
          <p:nvPr/>
        </p:nvCxnSpPr>
        <p:spPr>
          <a:xfrm>
            <a:off x="2916238" y="2781300"/>
            <a:ext cx="576262" cy="5397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535488" y="2492375"/>
            <a:ext cx="890587" cy="67310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5376863" y="3146425"/>
            <a:ext cx="31273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4200525" y="3876675"/>
            <a:ext cx="0" cy="2206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59" name="TextBox 21"/>
          <p:cNvSpPr txBox="1">
            <a:spLocks noChangeArrowheads="1"/>
          </p:cNvSpPr>
          <p:nvPr/>
        </p:nvSpPr>
        <p:spPr bwMode="auto">
          <a:xfrm>
            <a:off x="3005138" y="2133600"/>
            <a:ext cx="23860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algn="ctr" eaLnBrk="1" hangingPunct="1"/>
            <a:r>
              <a:rPr lang="en-US" sz="1200" b="1" dirty="0"/>
              <a:t>Bus voltage magnitudes </a:t>
            </a:r>
          </a:p>
          <a:p>
            <a:pPr algn="ctr" eaLnBrk="1" hangingPunct="1"/>
            <a:r>
              <a:rPr lang="en-US" sz="1200" dirty="0"/>
              <a:t>(from dynamic simulation)</a:t>
            </a:r>
            <a:endParaRPr lang="sv-SE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2528888" y="4059238"/>
            <a:ext cx="3338512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/>
              <a:t>maximum acceptable voltage deviation </a:t>
            </a:r>
            <a:r>
              <a:rPr lang="en-US" sz="1400" dirty="0"/>
              <a:t>(from the network data)</a:t>
            </a:r>
            <a:endParaRPr lang="sv-SE" dirty="0"/>
          </a:p>
        </p:txBody>
      </p:sp>
      <p:sp>
        <p:nvSpPr>
          <p:cNvPr id="31" name="Rectangle 30"/>
          <p:cNvSpPr/>
          <p:nvPr/>
        </p:nvSpPr>
        <p:spPr>
          <a:xfrm>
            <a:off x="4356100" y="3201988"/>
            <a:ext cx="274638" cy="293687"/>
          </a:xfrm>
          <a:prstGeom prst="rect">
            <a:avLst/>
          </a:prstGeom>
          <a:solidFill>
            <a:schemeClr val="tx1">
              <a:alpha val="2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sv-SE"/>
          </a:p>
        </p:txBody>
      </p:sp>
      <p:sp>
        <p:nvSpPr>
          <p:cNvPr id="6162" name="TextBox 31"/>
          <p:cNvSpPr txBox="1">
            <a:spLocks noChangeArrowheads="1"/>
          </p:cNvSpPr>
          <p:nvPr/>
        </p:nvSpPr>
        <p:spPr bwMode="auto">
          <a:xfrm>
            <a:off x="5364163" y="2205038"/>
            <a:ext cx="1800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/>
            <a:r>
              <a:rPr lang="en-US" sz="1400" b="1" dirty="0"/>
              <a:t>Rated voltage </a:t>
            </a:r>
          </a:p>
          <a:p>
            <a:pPr eaLnBrk="1" hangingPunct="1"/>
            <a:r>
              <a:rPr lang="en-US" sz="1400" dirty="0"/>
              <a:t>(from network data)</a:t>
            </a:r>
            <a:endParaRPr lang="sv-SE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49700" y="2655888"/>
            <a:ext cx="0" cy="53657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6B46B6-EB2A-44A9-86BB-7DE91F6C71F2}" type="slidenum">
              <a:rPr lang="fr-FR" smtClean="0"/>
              <a:pPr>
                <a:defRPr/>
              </a:pPr>
              <a:t>10</a:t>
            </a:fld>
            <a:endParaRPr lang="fr-FR" dirty="0"/>
          </a:p>
        </p:txBody>
      </p:sp>
      <p:sp>
        <p:nvSpPr>
          <p:cNvPr id="22" name="TextBox 6"/>
          <p:cNvSpPr txBox="1">
            <a:spLocks noChangeArrowheads="1"/>
          </p:cNvSpPr>
          <p:nvPr/>
        </p:nvSpPr>
        <p:spPr bwMode="auto">
          <a:xfrm>
            <a:off x="723702" y="5771575"/>
            <a:ext cx="796309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/>
            <a:r>
              <a:rPr lang="en-US" dirty="0" smtClean="0">
                <a:latin typeface="+mn-lt"/>
                <a:cs typeface="Arial" pitchFamily="34" charset="0"/>
              </a:rPr>
              <a:t>The index is not a simple summation and we can use weights </a:t>
            </a:r>
            <a:r>
              <a:rPr lang="en-US" sz="2400" i="1" dirty="0" err="1" smtClean="0">
                <a:latin typeface="+mn-lt"/>
                <a:cs typeface="Times New Roman" pitchFamily="18" charset="0"/>
              </a:rPr>
              <a:t>vx</a:t>
            </a:r>
            <a:r>
              <a:rPr lang="en-US" i="1" dirty="0" err="1" smtClean="0">
                <a:latin typeface="+mn-lt"/>
                <a:cs typeface="Times New Roman" pitchFamily="18" charset="0"/>
              </a:rPr>
              <a:t>,</a:t>
            </a:r>
            <a:r>
              <a:rPr lang="en-US" sz="1400" i="1" dirty="0" err="1" smtClean="0">
                <a:latin typeface="+mn-lt"/>
                <a:cs typeface="Times New Roman" pitchFamily="18" charset="0"/>
              </a:rPr>
              <a:t>k</a:t>
            </a:r>
            <a:r>
              <a:rPr lang="en-US" dirty="0" smtClean="0">
                <a:latin typeface="+mn-lt"/>
                <a:cs typeface="Arial" pitchFamily="34" charset="0"/>
              </a:rPr>
              <a:t> to give more importance to specific nodes.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259632" y="2330296"/>
            <a:ext cx="20066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/>
            <a:r>
              <a:rPr lang="en-US" sz="1400" b="1" dirty="0" smtClean="0"/>
              <a:t>Weighting factor</a:t>
            </a:r>
          </a:p>
          <a:p>
            <a:pPr eaLnBrk="1" hangingPunct="1"/>
            <a:r>
              <a:rPr lang="en-US" sz="1400" dirty="0" smtClean="0"/>
              <a:t>i.e. </a:t>
            </a:r>
            <a:r>
              <a:rPr lang="en-US" sz="1400" i="1" dirty="0" err="1" smtClean="0">
                <a:latin typeface="Times New Roman" pitchFamily="18" charset="0"/>
                <a:cs typeface="Times New Roman" pitchFamily="18" charset="0"/>
              </a:rPr>
              <a:t>wv</a:t>
            </a:r>
            <a:r>
              <a:rPr lang="en-US" sz="1100" i="1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400" i="1" dirty="0" smtClean="0">
                <a:latin typeface="Times New Roman" pitchFamily="18" charset="0"/>
                <a:cs typeface="Times New Roman" pitchFamily="18" charset="0"/>
              </a:rPr>
              <a:t>=[1,1,…,1] </a:t>
            </a:r>
            <a:r>
              <a:rPr lang="en-US" sz="1400" dirty="0" smtClean="0"/>
              <a:t>for a uniform weight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96136" y="3011586"/>
            <a:ext cx="3135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 smtClean="0">
                <a:latin typeface="+mj-lt"/>
              </a:rPr>
              <a:t>Parameter </a:t>
            </a:r>
            <a:r>
              <a:rPr lang="en-US" sz="1400" dirty="0" smtClean="0">
                <a:latin typeface="+mj-lt"/>
              </a:rPr>
              <a:t>(from choosing a q-norm)</a:t>
            </a:r>
            <a:endParaRPr lang="sv-SE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84999" y="5064235"/>
            <a:ext cx="2202226" cy="369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latin typeface="+mn-lt"/>
              </a:rPr>
              <a:t>Index Classification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995936" y="4727981"/>
                <a:ext cx="3763338" cy="1005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/>
                        </a:rPr>
                        <m:t>𝑖𝑓</m:t>
                      </m:r>
                      <m:r>
                        <a:rPr lang="sv-SE" b="0" i="1" smtClean="0">
                          <a:latin typeface="Cambria Math"/>
                        </a:rPr>
                        <m:t>  </m:t>
                      </m:r>
                      <m:d>
                        <m:dPr>
                          <m:begChr m:val="{"/>
                          <m:endChr m:val=""/>
                          <m:ctrlPr>
                            <a:rPr lang="sv-SE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/>
                                        <a:ea typeface="Cambria Math"/>
                                      </a:rPr>
                                      <m:t>𝜁</m:t>
                                    </m:r>
                                  </m:sub>
                                </m:sSub>
                                <m:r>
                                  <a:rPr lang="sv-SE" i="1">
                                    <a:latin typeface="Cambria Math"/>
                                  </a:rPr>
                                  <m:t>=1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→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sv-SE" i="0">
                                    <a:latin typeface="Cambria Math"/>
                                  </a:rPr>
                                  <m:t>No</m:t>
                                </m:r>
                                <m:r>
                                  <a:rPr lang="sv-SE" i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sv-SE" i="0">
                                    <a:latin typeface="Cambria Math"/>
                                  </a:rPr>
                                  <m:t>fault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/>
                                        <a:ea typeface="Cambria Math"/>
                                      </a:rPr>
                                      <m:t>𝜁</m:t>
                                    </m:r>
                                  </m:sub>
                                </m:sSub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&gt;</m:t>
                                </m:r>
                                <m:r>
                                  <a:rPr lang="sv-SE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→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sv-SE" i="0">
                                    <a:latin typeface="Cambria Math"/>
                                  </a:rPr>
                                  <m:t>Slight</m:t>
                                </m:r>
                                <m:r>
                                  <a:rPr lang="sv-SE" i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sv-SE" i="0">
                                    <a:latin typeface="Cambria Math"/>
                                  </a:rPr>
                                  <m:t>Violation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/>
                                        <a:ea typeface="Cambria Math"/>
                                      </a:rPr>
                                      <m:t>𝜁</m:t>
                                    </m:r>
                                  </m:sub>
                                </m:sSub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≫</m:t>
                                </m:r>
                                <m:r>
                                  <a:rPr lang="sv-SE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→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sv-SE" i="0">
                                    <a:latin typeface="Cambria Math"/>
                                  </a:rPr>
                                  <m:t>Severe</m:t>
                                </m:r>
                                <m:r>
                                  <a:rPr lang="sv-SE" i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sv-SE" i="0">
                                    <a:latin typeface="Cambria Math"/>
                                  </a:rPr>
                                  <m:t>Violation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4727981"/>
                <a:ext cx="3763338" cy="10052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6493"/>
          <a:stretch/>
        </p:blipFill>
        <p:spPr bwMode="auto">
          <a:xfrm>
            <a:off x="117669" y="2308820"/>
            <a:ext cx="4814371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4337302" y="2348880"/>
            <a:ext cx="4051122" cy="29757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274638"/>
            <a:ext cx="7128792" cy="706090"/>
          </a:xfrm>
        </p:spPr>
        <p:txBody>
          <a:bodyPr/>
          <a:lstStyle/>
          <a:p>
            <a:r>
              <a:rPr lang="en-US" sz="3600" dirty="0" smtClean="0"/>
              <a:t>Under/over Voltage: Case study 1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8478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+mn-lt"/>
              </a:rPr>
              <a:t>Case </a:t>
            </a:r>
            <a:r>
              <a:rPr lang="en-US" dirty="0" smtClean="0">
                <a:latin typeface="+mn-lt"/>
              </a:rPr>
              <a:t>study: 50 buses, disturbance </a:t>
            </a:r>
            <a:r>
              <a:rPr lang="sv-SE" dirty="0" smtClean="0">
                <a:latin typeface="+mn-lt"/>
              </a:rPr>
              <a:t>at 10sec </a:t>
            </a:r>
            <a:endParaRPr lang="sv-SE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63888" y="2636912"/>
            <a:ext cx="773414" cy="3240360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563888" y="2348880"/>
            <a:ext cx="1728192" cy="28803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563888" y="4581128"/>
            <a:ext cx="1728192" cy="129614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337302" y="4725144"/>
            <a:ext cx="3907106" cy="115212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31730" y="2015262"/>
            <a:ext cx="1287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 err="1" smtClean="0"/>
              <a:t>Analyzed</a:t>
            </a:r>
            <a:r>
              <a:rPr lang="sv-SE" sz="1100" dirty="0" smtClean="0"/>
              <a:t> </a:t>
            </a:r>
            <a:r>
              <a:rPr lang="sv-SE" sz="1100" dirty="0" err="1" smtClean="0"/>
              <a:t>window</a:t>
            </a:r>
            <a:r>
              <a:rPr lang="sv-SE" sz="1100" dirty="0" smtClean="0"/>
              <a:t> </a:t>
            </a:r>
            <a:endParaRPr lang="sv-SE" sz="11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2"/>
          <a:stretch/>
        </p:blipFill>
        <p:spPr bwMode="auto">
          <a:xfrm>
            <a:off x="4716016" y="2204864"/>
            <a:ext cx="3888432" cy="277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309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28" y="1444724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34860" y="1846671"/>
                <a:ext cx="1205908" cy="393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  <a:ea typeface="Cambria Math"/>
                            </a:rPr>
                            <m:t>𝜁</m:t>
                          </m:r>
                        </m:sub>
                      </m:sSub>
                      <m:r>
                        <a:rPr lang="sv-SE" i="1">
                          <a:latin typeface="Cambria Math"/>
                        </a:rPr>
                        <m:t>=</m:t>
                      </m:r>
                      <m:r>
                        <a:rPr lang="sv-SE" b="0" i="1" smtClean="0">
                          <a:latin typeface="Cambria Math"/>
                        </a:rPr>
                        <m:t>7.03</m:t>
                      </m:r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860" y="1846671"/>
                <a:ext cx="1205908" cy="393826"/>
              </a:xfrm>
              <a:prstGeom prst="rect">
                <a:avLst/>
              </a:prstGeom>
              <a:blipFill rotWithShape="1"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57200" y="2633712"/>
            <a:ext cx="3682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Only 5 buses with slight violation of the limits</a:t>
            </a:r>
            <a:endParaRPr lang="en-US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29709" y="1700808"/>
            <a:ext cx="890763" cy="3240360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82985" y="1823349"/>
                <a:ext cx="86646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𝑚𝑎𝑥</m:t>
                          </m:r>
                          <m:r>
                            <a:rPr lang="sv-SE" b="0" i="1" smtClean="0">
                              <a:latin typeface="Cambria Math"/>
                            </a:rPr>
                            <m:t>,10</m:t>
                          </m:r>
                        </m:sub>
                      </m:sSub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85" y="1823349"/>
                <a:ext cx="866462" cy="3815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225818" y="3717032"/>
                <a:ext cx="86646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𝑚𝑖𝑛</m:t>
                          </m:r>
                          <m:r>
                            <a:rPr lang="sv-SE" b="0" i="1" smtClean="0">
                              <a:latin typeface="Cambria Math"/>
                            </a:rPr>
                            <m:t>,10</m:t>
                          </m:r>
                        </m:sub>
                      </m:sSub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818" y="3717032"/>
                <a:ext cx="866462" cy="38151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713650" y="2831461"/>
                <a:ext cx="86646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𝑛𝑜𝑚</m:t>
                          </m:r>
                          <m:r>
                            <a:rPr lang="sv-SE" b="0" i="1" smtClean="0">
                              <a:latin typeface="Cambria Math"/>
                            </a:rPr>
                            <m:t>,10</m:t>
                          </m:r>
                        </m:sub>
                      </m:sSub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50" y="2831461"/>
                <a:ext cx="866462" cy="381515"/>
              </a:xfrm>
              <a:prstGeom prst="rect">
                <a:avLst/>
              </a:prstGeom>
              <a:blipFill rotWithShape="1">
                <a:blip r:embed="rId6"/>
                <a:stretch>
                  <a:fillRect r="-704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422800" y="5460612"/>
            <a:ext cx="4290850" cy="646331"/>
          </a:xfrm>
          <a:prstGeom prst="rect">
            <a:avLst/>
          </a:prstGeom>
          <a:noFill/>
          <a:ln w="22225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Note that this index is based on the average value.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33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 flipV="1">
            <a:off x="4788024" y="2060848"/>
            <a:ext cx="3816424" cy="22713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98884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1520" y="1342509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 smtClean="0">
                <a:latin typeface="+mn-lt"/>
              </a:rPr>
              <a:t>Case </a:t>
            </a:r>
            <a:r>
              <a:rPr lang="en-US" dirty="0" smtClean="0">
                <a:latin typeface="+mn-lt"/>
              </a:rPr>
              <a:t>study</a:t>
            </a:r>
            <a:r>
              <a:rPr lang="sv-SE" dirty="0" smtClean="0">
                <a:latin typeface="+mn-lt"/>
              </a:rPr>
              <a:t>: </a:t>
            </a:r>
            <a:r>
              <a:rPr lang="sv-SE" dirty="0">
                <a:latin typeface="+mn-lt"/>
              </a:rPr>
              <a:t>6799 buses, </a:t>
            </a:r>
            <a:r>
              <a:rPr lang="sv-SE" dirty="0" smtClean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severe disturbance at 62 sec</a:t>
            </a:r>
            <a:r>
              <a:rPr lang="sv-SE" dirty="0" smtClean="0">
                <a:latin typeface="+mn-lt"/>
              </a:rPr>
              <a:t>.</a:t>
            </a:r>
            <a:endParaRPr lang="sv-SE" dirty="0">
              <a:latin typeface="+mn-lt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844824"/>
            <a:ext cx="3245768" cy="243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343697" y="2276872"/>
            <a:ext cx="456605" cy="324036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329336" y="2060848"/>
            <a:ext cx="1754832" cy="22713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343697" y="3989090"/>
            <a:ext cx="1740471" cy="152814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788024" y="3989090"/>
            <a:ext cx="3816424" cy="152814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1835696" y="274638"/>
            <a:ext cx="7128792" cy="70609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Geneva" charset="-128"/>
                <a:cs typeface="Geneva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-128"/>
                <a:cs typeface="Geneva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-128"/>
                <a:cs typeface="Geneva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-128"/>
                <a:cs typeface="Geneva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-128"/>
                <a:cs typeface="Geneva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-128"/>
                <a:cs typeface="Geneva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-128"/>
                <a:cs typeface="Geneva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-128"/>
                <a:cs typeface="Geneva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-128"/>
                <a:cs typeface="Geneva" charset="-128"/>
              </a:defRPr>
            </a:lvl9pPr>
          </a:lstStyle>
          <a:p>
            <a:r>
              <a:rPr lang="en-US" sz="3600" dirty="0" smtClean="0"/>
              <a:t>Under/over Voltage: Case study 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1694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582" y="1210485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34860" y="1846671"/>
                <a:ext cx="1949636" cy="398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  <a:ea typeface="Cambria Math"/>
                            </a:rPr>
                            <m:t>𝜁</m:t>
                          </m:r>
                        </m:sub>
                      </m:sSub>
                      <m:r>
                        <a:rPr lang="sv-SE" i="1">
                          <a:latin typeface="Cambria Math"/>
                        </a:rPr>
                        <m:t>=8</m:t>
                      </m:r>
                      <m:r>
                        <a:rPr lang="sv-SE" i="1" smtClean="0">
                          <a:latin typeface="Cambria Math"/>
                        </a:rPr>
                        <m:t>.</m:t>
                      </m:r>
                      <m:r>
                        <a:rPr lang="sv-SE" i="1">
                          <a:latin typeface="Cambria Math"/>
                        </a:rPr>
                        <m:t>881</m:t>
                      </m:r>
                      <m:r>
                        <a:rPr lang="sv-SE" i="1" smtClean="0">
                          <a:latin typeface="Cambria Math"/>
                        </a:rPr>
                        <m:t>4</m:t>
                      </m:r>
                      <m:sSup>
                        <m:sSupPr>
                          <m:ctrlPr>
                            <a:rPr lang="sv-SE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sv-SE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sv-SE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sv-SE" b="0" i="1" smtClean="0">
                              <a:latin typeface="Cambria Math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860" y="1846671"/>
                <a:ext cx="1949636" cy="398186"/>
              </a:xfrm>
              <a:prstGeom prst="rect">
                <a:avLst/>
              </a:prstGeom>
              <a:blipFill rotWithShape="1"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57200" y="2633712"/>
            <a:ext cx="3034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15975 buses violating the limits</a:t>
            </a:r>
            <a:endParaRPr lang="sv-SE" dirty="0"/>
          </a:p>
        </p:txBody>
      </p:sp>
      <p:sp>
        <p:nvSpPr>
          <p:cNvPr id="7" name="Rectangle 6"/>
          <p:cNvSpPr/>
          <p:nvPr/>
        </p:nvSpPr>
        <p:spPr>
          <a:xfrm>
            <a:off x="7687018" y="1556792"/>
            <a:ext cx="773414" cy="3240360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Oval 4"/>
          <p:cNvSpPr/>
          <p:nvPr/>
        </p:nvSpPr>
        <p:spPr>
          <a:xfrm>
            <a:off x="7596336" y="4473116"/>
            <a:ext cx="1008112" cy="180020"/>
          </a:xfrm>
          <a:prstGeom prst="ellipse">
            <a:avLst/>
          </a:prstGeom>
          <a:noFill/>
          <a:ln w="158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84072" y="1391301"/>
                <a:ext cx="1024231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𝑚𝑎𝑥</m:t>
                          </m:r>
                          <m:r>
                            <a:rPr lang="sv-SE" b="0" i="1" smtClean="0">
                              <a:latin typeface="Cambria Math"/>
                            </a:rPr>
                            <m:t>,3562</m:t>
                          </m:r>
                        </m:sub>
                      </m:sSub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072" y="1391301"/>
                <a:ext cx="1024231" cy="381515"/>
              </a:xfrm>
              <a:prstGeom prst="rect">
                <a:avLst/>
              </a:prstGeom>
              <a:blipFill rotWithShape="1">
                <a:blip r:embed="rId4"/>
                <a:stretch>
                  <a:fillRect r="-416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17582" y="1823349"/>
                <a:ext cx="99072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𝑚𝑖𝑛</m:t>
                          </m:r>
                          <m:r>
                            <a:rPr lang="sv-SE" b="0" i="1" smtClean="0">
                              <a:latin typeface="Cambria Math"/>
                            </a:rPr>
                            <m:t>,3562</m:t>
                          </m:r>
                        </m:sub>
                      </m:sSub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582" y="1823349"/>
                <a:ext cx="990722" cy="381515"/>
              </a:xfrm>
              <a:prstGeom prst="rect">
                <a:avLst/>
              </a:prstGeom>
              <a:blipFill rotWithShape="1">
                <a:blip r:embed="rId5"/>
                <a:stretch>
                  <a:fillRect r="-4294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99992" y="2060848"/>
                <a:ext cx="86646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𝑛𝑜𝑚</m:t>
                          </m:r>
                          <m:r>
                            <a:rPr lang="sv-SE" b="0" i="1" smtClean="0">
                              <a:latin typeface="Cambria Math"/>
                            </a:rPr>
                            <m:t>,3562</m:t>
                          </m:r>
                        </m:sub>
                      </m:sSub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2060848"/>
                <a:ext cx="866462" cy="381515"/>
              </a:xfrm>
              <a:prstGeom prst="rect">
                <a:avLst/>
              </a:prstGeom>
              <a:blipFill rotWithShape="1">
                <a:blip r:embed="rId6"/>
                <a:stretch>
                  <a:fillRect r="-23944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4932040" y="1869389"/>
            <a:ext cx="1" cy="38053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521962" y="2606204"/>
                <a:ext cx="866462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𝑒𝑛𝑑</m:t>
                          </m:r>
                          <m:r>
                            <a:rPr lang="sv-SE" b="0" i="1" smtClean="0">
                              <a:latin typeface="Cambria Math"/>
                            </a:rPr>
                            <m:t>,3562</m:t>
                          </m:r>
                        </m:sub>
                      </m:sSub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962" y="2606204"/>
                <a:ext cx="866462" cy="390748"/>
              </a:xfrm>
              <a:prstGeom prst="rect">
                <a:avLst/>
              </a:prstGeom>
              <a:blipFill rotWithShape="1">
                <a:blip r:embed="rId7"/>
                <a:stretch>
                  <a:fillRect r="-1690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7308304" y="4653136"/>
            <a:ext cx="765421" cy="864096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372200" y="5445224"/>
                <a:ext cx="10824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sv-SE" sz="1600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V</m:t>
                      </m:r>
                      <m:r>
                        <m:rPr>
                          <m:sty m:val="p"/>
                        </m:rPr>
                        <a:rPr lang="sv-SE" sz="1600" b="0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iolation</m:t>
                      </m:r>
                    </m:oMath>
                  </m:oMathPara>
                </a14:m>
                <a:endParaRPr lang="sv-SE" sz="1600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5445224"/>
                <a:ext cx="1082486" cy="33855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95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 bwMode="auto">
          <a:xfrm>
            <a:off x="2519363" y="414338"/>
            <a:ext cx="4356893" cy="63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400" b="1" dirty="0" smtClean="0">
                <a:ea typeface="Geneva"/>
                <a:cs typeface="Geneva"/>
              </a:rPr>
              <a:t>3. Small-signal Stability Index</a:t>
            </a:r>
            <a:endParaRPr lang="sv-SE" sz="1100" dirty="0" smtClean="0">
              <a:ea typeface="Geneva"/>
              <a:cs typeface="Geneva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sv-SE">
              <a:latin typeface="+mj-lt"/>
            </a:endParaRPr>
          </a:p>
        </p:txBody>
      </p:sp>
      <p:sp>
        <p:nvSpPr>
          <p:cNvPr id="7172" name="Rectangle 7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sv-SE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1520" y="1484784"/>
            <a:ext cx="8640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In </a:t>
            </a:r>
            <a:r>
              <a:rPr lang="en-US" dirty="0" smtClean="0">
                <a:latin typeface="+mj-lt"/>
              </a:rPr>
              <a:t>this index the </a:t>
            </a:r>
            <a:r>
              <a:rPr lang="en-US" dirty="0">
                <a:latin typeface="+mj-lt"/>
              </a:rPr>
              <a:t>eigenvalues of the system from the dynamic </a:t>
            </a:r>
            <a:r>
              <a:rPr lang="en-US" dirty="0" smtClean="0">
                <a:latin typeface="+mj-lt"/>
              </a:rPr>
              <a:t>simulation sequence are estimated using </a:t>
            </a:r>
            <a:r>
              <a:rPr lang="en-US" dirty="0">
                <a:latin typeface="+mj-lt"/>
              </a:rPr>
              <a:t>appropriate signal processing </a:t>
            </a:r>
            <a:r>
              <a:rPr lang="en-US" dirty="0" smtClean="0">
                <a:latin typeface="+mj-lt"/>
              </a:rPr>
              <a:t>techniques.</a:t>
            </a:r>
            <a:endParaRPr lang="en-US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3E0555-6B0F-4FBC-AEDB-9D9C270D926C}" type="slidenum">
              <a:rPr lang="fr-FR" smtClean="0">
                <a:latin typeface="+mj-lt"/>
              </a:rPr>
              <a:pPr>
                <a:defRPr/>
              </a:pPr>
              <a:t>15</a:t>
            </a:fld>
            <a:endParaRPr lang="fr-FR" dirty="0">
              <a:latin typeface="+mj-lt"/>
            </a:endParaRPr>
          </a:p>
        </p:txBody>
      </p:sp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5" t="29996" r="8044" b="12350"/>
          <a:stretch>
            <a:fillRect/>
          </a:stretch>
        </p:blipFill>
        <p:spPr bwMode="auto">
          <a:xfrm>
            <a:off x="5580112" y="2298943"/>
            <a:ext cx="2520281" cy="229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1520" y="501317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A measure of the stability of the system will be the damping ratio of the system, where the requirement of a stable case could be set to a damping ratio of for example 5%.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" t="6730" r="6716" b="1889"/>
          <a:stretch/>
        </p:blipFill>
        <p:spPr bwMode="auto">
          <a:xfrm>
            <a:off x="611560" y="2564904"/>
            <a:ext cx="2538367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563888" y="2564904"/>
            <a:ext cx="1908212" cy="16561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63888" y="3070701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Signal processing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for eigenvalues estimation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Small-signal Case </a:t>
            </a:r>
            <a:r>
              <a:rPr lang="sv-SE" dirty="0" err="1" smtClean="0"/>
              <a:t>study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DACB34-69AC-4748-8D29-76B65A0C82D3}" type="slidenum">
              <a:rPr lang="fr-FR" smtClean="0"/>
              <a:pPr>
                <a:defRPr/>
              </a:pPr>
              <a:t>16</a:t>
            </a:fld>
            <a:endParaRPr lang="fr-F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772816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1"/>
          <a:stretch/>
        </p:blipFill>
        <p:spPr bwMode="auto">
          <a:xfrm>
            <a:off x="4254709" y="1988840"/>
            <a:ext cx="4812173" cy="396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51520" y="1342509"/>
            <a:ext cx="4968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 smtClean="0"/>
              <a:t>Case </a:t>
            </a:r>
            <a:r>
              <a:rPr lang="en-US" dirty="0" smtClean="0"/>
              <a:t>study</a:t>
            </a:r>
            <a:r>
              <a:rPr lang="sv-SE" dirty="0" smtClean="0"/>
              <a:t>: </a:t>
            </a:r>
            <a:r>
              <a:rPr lang="sv-SE" dirty="0"/>
              <a:t>6799 buses, </a:t>
            </a:r>
            <a:r>
              <a:rPr lang="en-US" dirty="0" smtClean="0"/>
              <a:t>disturbance at 2 sec</a:t>
            </a:r>
            <a:r>
              <a:rPr lang="sv-SE" dirty="0" smtClean="0"/>
              <a:t>.</a:t>
            </a:r>
            <a:endParaRPr lang="sv-SE" dirty="0"/>
          </a:p>
        </p:txBody>
      </p:sp>
      <p:sp>
        <p:nvSpPr>
          <p:cNvPr id="7" name="Rectangle 6"/>
          <p:cNvSpPr/>
          <p:nvPr/>
        </p:nvSpPr>
        <p:spPr>
          <a:xfrm>
            <a:off x="4972920" y="1737308"/>
            <a:ext cx="4171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Signals with highest oscillatory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068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DACB34-69AC-4748-8D29-76B65A0C82D3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82655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03855" y="2360091"/>
            <a:ext cx="4032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One inter-area mode (0.66Hz) identified with </a:t>
            </a:r>
            <a:r>
              <a:rPr lang="el-GR" dirty="0" smtClean="0"/>
              <a:t>ζ</a:t>
            </a:r>
            <a:r>
              <a:rPr lang="sv-SE" dirty="0" smtClean="0"/>
              <a:t>=</a:t>
            </a:r>
            <a:r>
              <a:rPr lang="en-US" dirty="0" smtClean="0"/>
              <a:t>1% damping ratio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76381" y="3668438"/>
            <a:ext cx="4032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 smtClean="0"/>
              <a:t>Simulation </a:t>
            </a:r>
            <a:r>
              <a:rPr lang="en-US" dirty="0" smtClean="0"/>
              <a:t>classified</a:t>
            </a:r>
            <a:r>
              <a:rPr lang="sv-SE" dirty="0" smtClean="0"/>
              <a:t> as </a:t>
            </a:r>
            <a:r>
              <a:rPr lang="en-US" dirty="0" smtClean="0"/>
              <a:t>unstable</a:t>
            </a:r>
          </a:p>
          <a:p>
            <a:r>
              <a:rPr lang="sv-SE" dirty="0" smtClean="0"/>
              <a:t>(minimum </a:t>
            </a:r>
            <a:r>
              <a:rPr lang="el-GR" dirty="0"/>
              <a:t>ζ</a:t>
            </a:r>
            <a:r>
              <a:rPr lang="sv-SE" dirty="0" smtClean="0"/>
              <a:t>=</a:t>
            </a:r>
            <a:r>
              <a:rPr lang="en-US" dirty="0" smtClean="0"/>
              <a:t>5%</a:t>
            </a:r>
            <a:r>
              <a:rPr lang="sv-SE" dirty="0" smtClean="0"/>
              <a:t> 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1796" y="1497989"/>
            <a:ext cx="4865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Signal Processing and eigenvalue estimation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850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58" y="3248843"/>
            <a:ext cx="2212975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itle 1"/>
          <p:cNvSpPr>
            <a:spLocks noGrp="1"/>
          </p:cNvSpPr>
          <p:nvPr>
            <p:ph type="title"/>
          </p:nvPr>
        </p:nvSpPr>
        <p:spPr bwMode="auto">
          <a:xfrm>
            <a:off x="1719263" y="374650"/>
            <a:ext cx="71501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smtClean="0">
                <a:ea typeface="Geneva"/>
                <a:cs typeface="Geneva"/>
              </a:rPr>
              <a:t>4. Transient stability (rotor-angle stability)</a:t>
            </a:r>
          </a:p>
        </p:txBody>
      </p:sp>
      <p:sp>
        <p:nvSpPr>
          <p:cNvPr id="1126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184686" y="1364575"/>
            <a:ext cx="85637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To evaluate the transient stability of the system, </a:t>
            </a:r>
            <a:r>
              <a:rPr lang="en-US" dirty="0" smtClean="0">
                <a:latin typeface="+mn-lt"/>
              </a:rPr>
              <a:t>a </a:t>
            </a:r>
            <a:r>
              <a:rPr lang="en-US" dirty="0">
                <a:latin typeface="+mn-lt"/>
              </a:rPr>
              <a:t>simple approach that looks at the angular deviation from the center of inertia </a:t>
            </a:r>
            <a:r>
              <a:rPr lang="en-US" dirty="0" smtClean="0">
                <a:latin typeface="+mn-lt"/>
              </a:rPr>
              <a:t>angle has ben chosen. </a:t>
            </a:r>
            <a:r>
              <a:rPr lang="en-US" dirty="0">
                <a:latin typeface="+mn-lt"/>
              </a:rPr>
              <a:t>In this way we can see if any uncontrolled inter-area oscillations (loss of synchronism) </a:t>
            </a:r>
            <a:r>
              <a:rPr lang="en-US" dirty="0" smtClean="0">
                <a:latin typeface="+mn-lt"/>
              </a:rPr>
              <a:t>exist. The </a:t>
            </a:r>
            <a:r>
              <a:rPr lang="it-IT" dirty="0">
                <a:latin typeface="+mn-lt"/>
              </a:rPr>
              <a:t>m</a:t>
            </a:r>
            <a:r>
              <a:rPr lang="it-IT" dirty="0" smtClean="0">
                <a:latin typeface="+mn-lt"/>
              </a:rPr>
              <a:t>ultimachine </a:t>
            </a:r>
            <a:r>
              <a:rPr lang="it-IT" dirty="0">
                <a:latin typeface="+mn-lt"/>
              </a:rPr>
              <a:t>integral square generator angle index</a:t>
            </a:r>
            <a:r>
              <a:rPr lang="en-US" dirty="0">
                <a:latin typeface="+mn-lt"/>
              </a:rPr>
              <a:t> </a:t>
            </a:r>
            <a:r>
              <a:rPr lang="it-IT" dirty="0">
                <a:latin typeface="+mn-lt"/>
              </a:rPr>
              <a:t>(ISGA</a:t>
            </a:r>
            <a:r>
              <a:rPr lang="it-IT" dirty="0" smtClean="0">
                <a:latin typeface="+mn-lt"/>
              </a:rPr>
              <a:t>) is used.</a:t>
            </a:r>
            <a:endParaRPr lang="en-US" dirty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37483" y="3393305"/>
            <a:ext cx="279400" cy="301625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2037520" y="3428230"/>
            <a:ext cx="250825" cy="244475"/>
          </a:xfrm>
          <a:prstGeom prst="rect">
            <a:avLst/>
          </a:prstGeom>
          <a:solidFill>
            <a:schemeClr val="tx1">
              <a:alpha val="2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sv-SE"/>
          </a:p>
        </p:txBody>
      </p:sp>
      <p:sp>
        <p:nvSpPr>
          <p:cNvPr id="11274" name="TextBox 17"/>
          <p:cNvSpPr txBox="1">
            <a:spLocks noChangeArrowheads="1"/>
          </p:cNvSpPr>
          <p:nvPr/>
        </p:nvSpPr>
        <p:spPr bwMode="auto">
          <a:xfrm>
            <a:off x="1173920" y="3914005"/>
            <a:ext cx="15636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FF8181"/>
                </a:solidFill>
              </a:rPr>
              <a:t>Machines inertias (2 *H)</a:t>
            </a:r>
            <a:endParaRPr lang="sv-SE" sz="1100" dirty="0">
              <a:solidFill>
                <a:srgbClr val="FF8181"/>
              </a:solidFill>
            </a:endParaRPr>
          </a:p>
        </p:txBody>
      </p:sp>
      <p:sp>
        <p:nvSpPr>
          <p:cNvPr id="1127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1276" name="TextBox 21"/>
          <p:cNvSpPr txBox="1">
            <a:spLocks noChangeArrowheads="1"/>
          </p:cNvSpPr>
          <p:nvPr/>
        </p:nvSpPr>
        <p:spPr bwMode="auto">
          <a:xfrm>
            <a:off x="1888295" y="3769543"/>
            <a:ext cx="12096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Generator angles</a:t>
            </a:r>
            <a:endParaRPr lang="sv-SE" sz="1100" dirty="0">
              <a:solidFill>
                <a:srgbClr val="80808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877183" y="3726680"/>
            <a:ext cx="11112" cy="20637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282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7" y="4398101"/>
            <a:ext cx="19431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2147058" y="3683818"/>
            <a:ext cx="141287" cy="1460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493133" y="3418705"/>
            <a:ext cx="250825" cy="244475"/>
          </a:xfrm>
          <a:prstGeom prst="rect">
            <a:avLst/>
          </a:prstGeom>
          <a:solidFill>
            <a:schemeClr val="accent4">
              <a:alpha val="2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sv-SE"/>
          </a:p>
        </p:txBody>
      </p:sp>
      <p:sp>
        <p:nvSpPr>
          <p:cNvPr id="48" name="Rectangle 47"/>
          <p:cNvSpPr/>
          <p:nvPr/>
        </p:nvSpPr>
        <p:spPr>
          <a:xfrm>
            <a:off x="1285874" y="4498113"/>
            <a:ext cx="252413" cy="242888"/>
          </a:xfrm>
          <a:prstGeom prst="rect">
            <a:avLst/>
          </a:prstGeom>
          <a:solidFill>
            <a:schemeClr val="accent4">
              <a:alpha val="2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sv-SE"/>
          </a:p>
        </p:txBody>
      </p:sp>
      <p:sp>
        <p:nvSpPr>
          <p:cNvPr id="49" name="TextBox 48"/>
          <p:cNvSpPr txBox="1"/>
          <p:nvPr/>
        </p:nvSpPr>
        <p:spPr>
          <a:xfrm>
            <a:off x="784224" y="4812438"/>
            <a:ext cx="152082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Center of angle (COA)</a:t>
            </a:r>
            <a:endParaRPr lang="sv-SE" sz="11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6DEDE-1125-46A3-AAC6-6D914A87A66C}" type="slidenum">
              <a:rPr lang="fr-FR" smtClean="0"/>
              <a:pPr>
                <a:defRPr/>
              </a:pPr>
              <a:t>18</a:t>
            </a:fld>
            <a:endParaRPr lang="fr-FR" dirty="0"/>
          </a:p>
        </p:txBody>
      </p:sp>
      <p:pic>
        <p:nvPicPr>
          <p:cNvPr id="11317" name="Picture 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34"/>
          <a:stretch/>
        </p:blipFill>
        <p:spPr bwMode="auto">
          <a:xfrm>
            <a:off x="3779912" y="2817470"/>
            <a:ext cx="4616625" cy="353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242251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/>
        </p:nvCxnSpPr>
        <p:spPr>
          <a:xfrm flipV="1">
            <a:off x="1043608" y="2420889"/>
            <a:ext cx="7416824" cy="43204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992" y="329610"/>
            <a:ext cx="7293496" cy="778098"/>
          </a:xfrm>
        </p:spPr>
        <p:txBody>
          <a:bodyPr/>
          <a:lstStyle/>
          <a:p>
            <a:r>
              <a:rPr lang="en-US" sz="4000" dirty="0" smtClean="0"/>
              <a:t>Transient Stability: case study 1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83551" y="1340768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Case study: 772 machines, different disturbances </a:t>
            </a:r>
            <a:r>
              <a:rPr lang="sv-SE" dirty="0" smtClean="0">
                <a:latin typeface="+mn-lt"/>
              </a:rPr>
              <a:t>at 2, 22, 42 and 62 sec, total simulation </a:t>
            </a:r>
            <a:r>
              <a:rPr lang="en-US" dirty="0" smtClean="0">
                <a:latin typeface="+mn-lt"/>
              </a:rPr>
              <a:t>length of</a:t>
            </a:r>
            <a:r>
              <a:rPr lang="sv-SE" dirty="0" smtClean="0">
                <a:latin typeface="+mn-lt"/>
              </a:rPr>
              <a:t> 82 sec</a:t>
            </a:r>
            <a:r>
              <a:rPr lang="sv-SE" dirty="0" smtClean="0"/>
              <a:t>. 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611560" y="2780928"/>
            <a:ext cx="432048" cy="3024336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11560" y="2420889"/>
            <a:ext cx="4824536" cy="36003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11560" y="4797152"/>
            <a:ext cx="4680520" cy="85950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043608" y="4797152"/>
            <a:ext cx="7416824" cy="10081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148831"/>
            <a:ext cx="4011148" cy="3008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788024" y="543593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Analyzing TS after disturbance at 2 sec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48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Project </a:t>
            </a:r>
            <a:r>
              <a:rPr lang="en-US" dirty="0" smtClean="0">
                <a:cs typeface="Calibri"/>
              </a:rPr>
              <a:t>description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DACB34-69AC-4748-8D29-76B65A0C82D3}" type="slidenum">
              <a:rPr lang="fr-FR" smtClean="0"/>
              <a:pPr>
                <a:defRPr/>
              </a:pPr>
              <a:t>2</a:t>
            </a:fld>
            <a:endParaRPr lang="fr-FR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43608" y="1412776"/>
            <a:ext cx="8026400" cy="44735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Geneva" charset="-128"/>
                <a:cs typeface="Geneva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Geneva" charset="-128"/>
                <a:cs typeface="Geneva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Geneva" charset="-128"/>
                <a:cs typeface="Geneva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Geneva" charset="-128"/>
                <a:cs typeface="Geneva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Geneva" charset="-128"/>
                <a:cs typeface="Genev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cs typeface="Calibri"/>
              </a:rPr>
              <a:t>A EU-funded FP7 project coordinated by RTE</a:t>
            </a:r>
          </a:p>
          <a:p>
            <a:pPr lvl="1"/>
            <a:r>
              <a:rPr lang="en-US" sz="1800" dirty="0" smtClean="0">
                <a:cs typeface="Calibri"/>
              </a:rPr>
              <a:t>7 transmission network operators (RTE, </a:t>
            </a:r>
            <a:r>
              <a:rPr lang="en-US" sz="1800" dirty="0" err="1" smtClean="0">
                <a:cs typeface="Calibri"/>
              </a:rPr>
              <a:t>Statnett</a:t>
            </a:r>
            <a:r>
              <a:rPr lang="en-US" sz="1800" dirty="0" smtClean="0">
                <a:cs typeface="Calibri"/>
              </a:rPr>
              <a:t>, National Grid, </a:t>
            </a:r>
            <a:r>
              <a:rPr lang="en-US" sz="1800" dirty="0" err="1" smtClean="0">
                <a:cs typeface="Calibri"/>
              </a:rPr>
              <a:t>Elia</a:t>
            </a:r>
            <a:r>
              <a:rPr lang="en-US" sz="1800" dirty="0" smtClean="0">
                <a:cs typeface="Calibri"/>
              </a:rPr>
              <a:t>, REN, </a:t>
            </a:r>
            <a:r>
              <a:rPr lang="en-US" sz="1800" dirty="0" err="1" smtClean="0">
                <a:cs typeface="Calibri"/>
              </a:rPr>
              <a:t>Coreso</a:t>
            </a:r>
            <a:r>
              <a:rPr lang="en-US" sz="1800" dirty="0" smtClean="0">
                <a:cs typeface="Calibri"/>
              </a:rPr>
              <a:t>, IPTO), 7 SMES, 3 R&amp;D centers and 3 Universities (KTH, Imperial College and </a:t>
            </a:r>
            <a:r>
              <a:rPr lang="en-US" sz="1800" dirty="0" err="1" smtClean="0">
                <a:cs typeface="Calibri"/>
              </a:rPr>
              <a:t>KULeuven</a:t>
            </a:r>
            <a:r>
              <a:rPr lang="en-US" sz="1800" dirty="0" smtClean="0">
                <a:cs typeface="Calibri"/>
              </a:rPr>
              <a:t>)</a:t>
            </a:r>
          </a:p>
          <a:p>
            <a:pPr lvl="1"/>
            <a:r>
              <a:rPr lang="en-US" sz="1800" dirty="0" smtClean="0">
                <a:cs typeface="Calibri"/>
              </a:rPr>
              <a:t>4 years of duration, 13.2 M</a:t>
            </a:r>
            <a:r>
              <a:rPr lang="sv-SE" sz="1800" dirty="0" smtClean="0"/>
              <a:t>€</a:t>
            </a:r>
            <a:endParaRPr lang="en-US" sz="1800" dirty="0" smtClean="0">
              <a:cs typeface="Calibri"/>
            </a:endParaRPr>
          </a:p>
          <a:p>
            <a:r>
              <a:rPr lang="en-US" sz="2000" b="1" dirty="0" smtClean="0">
                <a:cs typeface="Calibri"/>
              </a:rPr>
              <a:t>Main objective: to develop a toolbox for use of TSOs to operate the European power system in the years to come</a:t>
            </a:r>
          </a:p>
          <a:p>
            <a:pPr lvl="1"/>
            <a:r>
              <a:rPr lang="en-US" sz="1800" dirty="0" smtClean="0">
                <a:cs typeface="Calibri"/>
              </a:rPr>
              <a:t>To validate the toolbox at the pan-European level</a:t>
            </a:r>
          </a:p>
          <a:p>
            <a:pPr lvl="1"/>
            <a:r>
              <a:rPr lang="en-US" sz="1800" dirty="0" smtClean="0">
                <a:cs typeface="Calibri"/>
              </a:rPr>
              <a:t>The toolbox will allow to assess the (dynamic) security of the power system from 2-days ahead to real-time and provide preventive or curative actions when needed</a:t>
            </a:r>
          </a:p>
          <a:p>
            <a:r>
              <a:rPr lang="en-US" sz="2000" b="1" dirty="0" smtClean="0">
                <a:cs typeface="Calibri"/>
              </a:rPr>
              <a:t>Considers six large challenges – two of which are:</a:t>
            </a:r>
          </a:p>
          <a:p>
            <a:pPr lvl="1"/>
            <a:r>
              <a:rPr lang="en-US" sz="1800" dirty="0" smtClean="0">
                <a:cs typeface="Calibri"/>
              </a:rPr>
              <a:t>To take into account system dynamics in security assessment</a:t>
            </a:r>
          </a:p>
          <a:p>
            <a:pPr lvl="1"/>
            <a:r>
              <a:rPr lang="en-US" sz="1800" dirty="0" smtClean="0">
                <a:cs typeface="Calibri"/>
              </a:rPr>
              <a:t>To take into account large networks with a need for coordination</a:t>
            </a:r>
            <a:endParaRPr lang="en-US" sz="1800" dirty="0">
              <a:cs typeface="Calibri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4824"/>
            <a:ext cx="963985" cy="784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2" y="3174553"/>
            <a:ext cx="813718" cy="54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00477" y="2031337"/>
                <a:ext cx="1348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  <a:ea typeface="Cambria Math"/>
                      </a:rPr>
                      <m:t>𝐽</m:t>
                    </m:r>
                    <m:r>
                      <a:rPr lang="sv-SE" i="1">
                        <a:latin typeface="Cambria Math"/>
                      </a:rPr>
                      <m:t>=</m:t>
                    </m:r>
                  </m:oMath>
                </a14:m>
                <a:r>
                  <a:rPr lang="sv-SE" dirty="0"/>
                  <a:t>31.9954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77" y="2031337"/>
                <a:ext cx="134812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52" t="-8197" r="-4072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83568" y="282319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transient stability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62880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0635" y="5487718"/>
            <a:ext cx="4290850" cy="646331"/>
          </a:xfrm>
          <a:prstGeom prst="rect">
            <a:avLst/>
          </a:prstGeom>
          <a:noFill/>
          <a:ln w="22225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Note that might be required to normalize this index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920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242251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/>
        </p:nvCxnSpPr>
        <p:spPr>
          <a:xfrm flipV="1">
            <a:off x="4283968" y="2420890"/>
            <a:ext cx="4176464" cy="11621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3551" y="1340768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Case study: 772 machines, disturbances </a:t>
            </a:r>
            <a:r>
              <a:rPr lang="sv-SE" dirty="0" smtClean="0">
                <a:latin typeface="+mn-lt"/>
              </a:rPr>
              <a:t>at 2, 22, 42 and 62 sec, total simulation </a:t>
            </a:r>
            <a:r>
              <a:rPr lang="en-US" dirty="0" smtClean="0">
                <a:latin typeface="+mn-lt"/>
              </a:rPr>
              <a:t>length of</a:t>
            </a:r>
            <a:r>
              <a:rPr lang="sv-SE" dirty="0" smtClean="0">
                <a:latin typeface="+mn-lt"/>
              </a:rPr>
              <a:t> 82 sec. </a:t>
            </a:r>
            <a:endParaRPr lang="sv-SE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07904" y="2537107"/>
            <a:ext cx="1008112" cy="3268157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779912" y="2420890"/>
            <a:ext cx="1656184" cy="11621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779912" y="4941168"/>
            <a:ext cx="1656184" cy="86409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716016" y="4941168"/>
            <a:ext cx="3832431" cy="86409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191850"/>
            <a:ext cx="4107160" cy="3080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168490" y="5661248"/>
            <a:ext cx="3816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Analyzing TS after last disturbance at 62 sec</a:t>
            </a:r>
            <a:endParaRPr lang="en-US" dirty="0">
              <a:latin typeface="+mn-lt"/>
            </a:endParaRP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1670992" y="329610"/>
            <a:ext cx="7293496" cy="778098"/>
          </a:xfrm>
        </p:spPr>
        <p:txBody>
          <a:bodyPr/>
          <a:lstStyle/>
          <a:p>
            <a:r>
              <a:rPr lang="en-US" sz="4000" dirty="0" smtClean="0"/>
              <a:t>Transient Stability: case study 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32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43608" y="2189940"/>
                <a:ext cx="1867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  <a:ea typeface="Cambria Math"/>
                      </a:rPr>
                      <m:t>𝐽</m:t>
                    </m:r>
                    <m:r>
                      <a:rPr lang="sv-SE" i="1">
                        <a:latin typeface="Cambria Math"/>
                      </a:rPr>
                      <m:t>=</m:t>
                    </m:r>
                  </m:oMath>
                </a14:m>
                <a:r>
                  <a:rPr lang="sv-SE" dirty="0"/>
                  <a:t>2.7852e+005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189940"/>
                <a:ext cx="1867499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326" t="-8197" r="-2280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79512" y="2792997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Severe transient stability problem</a:t>
            </a:r>
            <a:endParaRPr lang="en-US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484784"/>
            <a:ext cx="547687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8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260648"/>
            <a:ext cx="4546848" cy="706090"/>
          </a:xfrm>
        </p:spPr>
        <p:txBody>
          <a:bodyPr/>
          <a:lstStyle/>
          <a:p>
            <a:r>
              <a:rPr lang="sv-SE" sz="3600" dirty="0" smtClean="0"/>
              <a:t>Main Challenges</a:t>
            </a:r>
            <a:endParaRPr lang="sv-SE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DACB34-69AC-4748-8D29-76B65A0C82D3}" type="slidenum">
              <a:rPr lang="fr-FR" smtClean="0">
                <a:latin typeface="+mj-lt"/>
              </a:rPr>
              <a:pPr>
                <a:defRPr/>
              </a:pPr>
              <a:t>23</a:t>
            </a:fld>
            <a:endParaRPr lang="fr-FR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22" y="1484784"/>
            <a:ext cx="864096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US" dirty="0" smtClean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Related to integration of the proposed algorithms:</a:t>
            </a:r>
            <a:endParaRPr lang="en-US" dirty="0">
              <a:latin typeface="+mj-lt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Interaction and information exchange among the different partners</a:t>
            </a:r>
            <a:endParaRPr lang="en-US" dirty="0">
              <a:latin typeface="+mj-lt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The indices validated using dynamic simulations from our different partners.</a:t>
            </a:r>
            <a:endParaRPr lang="en-US" dirty="0">
              <a:latin typeface="+mj-lt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Large amount of information to analyze</a:t>
            </a:r>
            <a:endParaRPr lang="en-US" dirty="0">
              <a:latin typeface="+mj-lt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Integrate the final algorithms with all of the partners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Computational challenges: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Automation of index computations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Severity index capability to forecast: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An actual stability condition in the grid (… are the models good enough?)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>
              <a:latin typeface="+mj-lt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Capability to discern the originating instability failure mode (e.g. small signal, voltage…) in grid collapse scenarios where different (or all) types of instability are involved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853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204864"/>
            <a:ext cx="8229600" cy="2808312"/>
          </a:xfrm>
        </p:spPr>
        <p:txBody>
          <a:bodyPr/>
          <a:lstStyle/>
          <a:p>
            <a:r>
              <a:rPr lang="sv-SE" dirty="0" smtClean="0"/>
              <a:t>THANKS!</a:t>
            </a:r>
            <a:br>
              <a:rPr lang="sv-SE" dirty="0" smtClean="0"/>
            </a:br>
            <a:r>
              <a:rPr lang="sv-SE" dirty="0" smtClean="0"/>
              <a:t/>
            </a:r>
            <a:br>
              <a:rPr lang="sv-SE" dirty="0" smtClean="0"/>
            </a:br>
            <a:r>
              <a:rPr lang="sv-SE" dirty="0" smtClean="0"/>
              <a:t>QUESTIONS?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DACB34-69AC-4748-8D29-76B65A0C82D3}" type="slidenum">
              <a:rPr lang="fr-FR" smtClean="0"/>
              <a:pPr>
                <a:defRPr/>
              </a:pPr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1704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992" y="274638"/>
            <a:ext cx="7365504" cy="634082"/>
          </a:xfrm>
        </p:spPr>
        <p:txBody>
          <a:bodyPr/>
          <a:lstStyle/>
          <a:p>
            <a:r>
              <a:rPr lang="en-US" sz="3200" dirty="0">
                <a:cs typeface="Calibri"/>
              </a:rPr>
              <a:t>Overview of </a:t>
            </a:r>
            <a:r>
              <a:rPr lang="en-US" sz="3200" dirty="0" err="1" smtClean="0">
                <a:cs typeface="Calibri"/>
              </a:rPr>
              <a:t>iTesla</a:t>
            </a:r>
            <a:endParaRPr lang="sv-SE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DACB34-69AC-4748-8D29-76B65A0C82D3}" type="slidenum">
              <a:rPr lang="fr-FR" smtClean="0"/>
              <a:pPr>
                <a:defRPr/>
              </a:pPr>
              <a:t>3</a:t>
            </a:fld>
            <a:endParaRPr lang="fr-FR" dirty="0"/>
          </a:p>
        </p:txBody>
      </p:sp>
      <p:pic>
        <p:nvPicPr>
          <p:cNvPr id="4" name="Image 13" descr="Image_pou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052736"/>
            <a:ext cx="7448854" cy="367240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7505" y="4581128"/>
            <a:ext cx="4752527" cy="15338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Geneva" charset="-128"/>
                <a:cs typeface="Geneva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Geneva" charset="-128"/>
                <a:cs typeface="Geneva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Geneva" charset="-128"/>
                <a:cs typeface="Geneva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Geneva" charset="-128"/>
                <a:cs typeface="Geneva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Geneva" charset="-128"/>
                <a:cs typeface="Genev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cs typeface="Calibri"/>
              </a:rPr>
              <a:t> </a:t>
            </a:r>
            <a:r>
              <a:rPr lang="en-US" sz="1800" b="1" dirty="0" smtClean="0">
                <a:cs typeface="Calibri"/>
              </a:rPr>
              <a:t>The </a:t>
            </a:r>
            <a:r>
              <a:rPr lang="en-US" sz="1800" b="1" dirty="0" err="1" smtClean="0">
                <a:cs typeface="Calibri"/>
              </a:rPr>
              <a:t>iTesla</a:t>
            </a:r>
            <a:r>
              <a:rPr lang="en-US" sz="1800" b="1" dirty="0" smtClean="0">
                <a:cs typeface="Calibri"/>
              </a:rPr>
              <a:t> toolbox addresses : </a:t>
            </a:r>
          </a:p>
          <a:p>
            <a:pPr lvl="1"/>
            <a:r>
              <a:rPr lang="en-US" sz="1600" dirty="0" smtClean="0">
                <a:cs typeface="Calibri"/>
              </a:rPr>
              <a:t>Decision making under uncertainties,</a:t>
            </a:r>
          </a:p>
          <a:p>
            <a:pPr lvl="1"/>
            <a:r>
              <a:rPr lang="en-US" sz="1600" dirty="0" smtClean="0">
                <a:cs typeface="Calibri"/>
              </a:rPr>
              <a:t>New flexibility brought by corrective actions,</a:t>
            </a:r>
          </a:p>
          <a:p>
            <a:pPr lvl="1"/>
            <a:r>
              <a:rPr lang="en-US" sz="1600" dirty="0" smtClean="0">
                <a:cs typeface="Calibri"/>
              </a:rPr>
              <a:t>Dynamic modeling and simulations.</a:t>
            </a:r>
          </a:p>
          <a:p>
            <a:endParaRPr lang="en-US" sz="2400" dirty="0">
              <a:cs typeface="Calibri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932040" y="4653136"/>
            <a:ext cx="4032448" cy="1533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04825" indent="-209550" algn="l" defTabSz="1042988" rtl="0" eaLnBrk="0" fontAlgn="base" hangingPunct="0">
              <a:spcBef>
                <a:spcPct val="20000"/>
              </a:spcBef>
              <a:spcAft>
                <a:spcPct val="0"/>
              </a:spcAft>
              <a:buFont typeface="Verdana" charset="0"/>
              <a:buChar char="-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754063" indent="-260350" algn="l" defTabSz="1042988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030288" indent="-261938" algn="l" defTabSz="1042988" rtl="0" eaLnBrk="0" fontAlgn="base" hangingPunct="0">
              <a:spcBef>
                <a:spcPct val="20000"/>
              </a:spcBef>
              <a:spcAft>
                <a:spcPct val="0"/>
              </a:spcAft>
              <a:buFont typeface="Verdana" charset="0"/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281113" indent="-260350" algn="l" defTabSz="1042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Tx/>
            </a:pPr>
            <a:r>
              <a:rPr lang="en-US" sz="1800" b="1" dirty="0">
                <a:latin typeface="Calibri"/>
                <a:cs typeface="Calibri"/>
              </a:rPr>
              <a:t>With the help of:</a:t>
            </a:r>
          </a:p>
          <a:p>
            <a:pPr lvl="1"/>
            <a:r>
              <a:rPr lang="en-US" sz="1600" kern="0" dirty="0" smtClean="0">
                <a:latin typeface="Calibri"/>
                <a:cs typeface="Calibri"/>
              </a:rPr>
              <a:t>High </a:t>
            </a:r>
            <a:r>
              <a:rPr lang="en-US" sz="1600" kern="0" dirty="0">
                <a:latin typeface="Calibri"/>
                <a:cs typeface="Calibri"/>
              </a:rPr>
              <a:t>performance computing,</a:t>
            </a:r>
          </a:p>
          <a:p>
            <a:pPr lvl="1"/>
            <a:r>
              <a:rPr lang="en-US" sz="1600" kern="0" dirty="0">
                <a:latin typeface="Calibri"/>
                <a:cs typeface="Calibri"/>
              </a:rPr>
              <a:t>Data mining techniques.</a:t>
            </a:r>
          </a:p>
          <a:p>
            <a:pPr lvl="1"/>
            <a:r>
              <a:rPr lang="en-US" sz="1600" kern="0" dirty="0">
                <a:latin typeface="Calibri"/>
                <a:cs typeface="Calibri"/>
              </a:rPr>
              <a:t>Will be a major improvement in security assessment tools. </a:t>
            </a:r>
          </a:p>
        </p:txBody>
      </p:sp>
    </p:spTree>
    <p:extLst>
      <p:ext uri="{BB962C8B-B14F-4D97-AF65-F5344CB8AC3E}">
        <p14:creationId xmlns:p14="http://schemas.microsoft.com/office/powerpoint/2010/main" val="98125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 bwMode="auto">
          <a:xfrm>
            <a:off x="1763688" y="272829"/>
            <a:ext cx="7139136" cy="7060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dirty="0" smtClean="0">
                <a:ea typeface="Geneva"/>
                <a:cs typeface="Geneva"/>
              </a:rPr>
              <a:t>Indices for Impact Assessment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750" y="1417638"/>
            <a:ext cx="8147050" cy="34163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 smtClean="0">
                <a:latin typeface="+mn-lt"/>
              </a:rPr>
              <a:t>The impact assessment is part of the offline analysis aim to provide criteria to the online analysis.</a:t>
            </a: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r>
              <a:rPr lang="en-US" dirty="0" smtClean="0">
                <a:latin typeface="+mn-lt"/>
              </a:rPr>
              <a:t>Following </a:t>
            </a:r>
            <a:r>
              <a:rPr lang="en-US" dirty="0">
                <a:latin typeface="+mn-lt"/>
              </a:rPr>
              <a:t>a dynamic simulation for a specific contingency, </a:t>
            </a:r>
            <a:r>
              <a:rPr lang="en-US" dirty="0" smtClean="0">
                <a:latin typeface="+mn-lt"/>
              </a:rPr>
              <a:t>the </a:t>
            </a:r>
            <a:r>
              <a:rPr lang="en-US" dirty="0">
                <a:latin typeface="+mn-lt"/>
              </a:rPr>
              <a:t>output data </a:t>
            </a:r>
            <a:r>
              <a:rPr lang="en-US" dirty="0" smtClean="0">
                <a:latin typeface="+mn-lt"/>
              </a:rPr>
              <a:t>is used to </a:t>
            </a:r>
            <a:r>
              <a:rPr lang="en-US" dirty="0">
                <a:latin typeface="+mn-lt"/>
              </a:rPr>
              <a:t>calculate a set of severity </a:t>
            </a:r>
            <a:r>
              <a:rPr lang="en-US" dirty="0" smtClean="0">
                <a:latin typeface="+mn-lt"/>
              </a:rPr>
              <a:t>indices. These indices, should measure </a:t>
            </a:r>
            <a:r>
              <a:rPr lang="en-US" dirty="0">
                <a:latin typeface="+mn-lt"/>
              </a:rPr>
              <a:t>the quality of the stability </a:t>
            </a:r>
            <a:r>
              <a:rPr lang="en-US" dirty="0" smtClean="0">
                <a:latin typeface="+mn-lt"/>
              </a:rPr>
              <a:t>or </a:t>
            </a:r>
            <a:r>
              <a:rPr lang="en-US" dirty="0">
                <a:latin typeface="+mn-lt"/>
              </a:rPr>
              <a:t>severity of the </a:t>
            </a:r>
            <a:r>
              <a:rPr lang="en-US" dirty="0" smtClean="0">
                <a:latin typeface="+mn-lt"/>
              </a:rPr>
              <a:t>instability. </a:t>
            </a: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r>
              <a:rPr lang="en-US" dirty="0">
                <a:latin typeface="+mn-lt"/>
              </a:rPr>
              <a:t>The indexes will indicate:</a:t>
            </a:r>
          </a:p>
          <a:p>
            <a:pPr>
              <a:defRPr/>
            </a:pPr>
            <a:endParaRPr lang="en-US" dirty="0">
              <a:latin typeface="+mn-lt"/>
            </a:endParaRPr>
          </a:p>
          <a:p>
            <a:pPr marL="342900" indent="-342900">
              <a:buFont typeface="Wingdings" pitchFamily="2" charset="2"/>
              <a:buChar char="q"/>
              <a:defRPr/>
            </a:pPr>
            <a:r>
              <a:rPr lang="en-US" dirty="0">
                <a:latin typeface="+mn-lt"/>
              </a:rPr>
              <a:t>If the system will converge to a safe and stable equilibrium point.</a:t>
            </a:r>
          </a:p>
          <a:p>
            <a:pPr marL="342900" indent="-342900">
              <a:buFont typeface="Wingdings" pitchFamily="2" charset="2"/>
              <a:buChar char="q"/>
              <a:defRPr/>
            </a:pPr>
            <a:r>
              <a:rPr lang="en-US" dirty="0">
                <a:latin typeface="+mn-lt"/>
              </a:rPr>
              <a:t>To indicate the severity of the instability/stability for each type instability mechanism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415428"/>
              </p:ext>
            </p:extLst>
          </p:nvPr>
        </p:nvGraphicFramePr>
        <p:xfrm>
          <a:off x="1618287" y="5301382"/>
          <a:ext cx="5906041" cy="131065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310733"/>
                <a:gridCol w="1940623"/>
                <a:gridCol w="1343952"/>
                <a:gridCol w="1310733"/>
              </a:tblGrid>
              <a:tr h="370858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/>
                        <a:t>Static concerns </a:t>
                      </a:r>
                      <a:endParaRPr lang="en-US" sz="2000" noProof="0" dirty="0"/>
                    </a:p>
                  </a:txBody>
                  <a:tcPr marL="91443" marR="91443" marT="45723" marB="45723" anchor="ctr"/>
                </a:tc>
                <a:tc hMerge="1"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/>
                        <a:t>Dynamic concerns</a:t>
                      </a:r>
                      <a:endParaRPr lang="en-US" sz="2000" noProof="0" dirty="0"/>
                    </a:p>
                  </a:txBody>
                  <a:tcPr marL="91443" marR="91443" marT="45723" marB="45723" anchor="ctr"/>
                </a:tc>
                <a:tc hMerge="1"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85310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1. Post-fault overloads of lines</a:t>
                      </a:r>
                    </a:p>
                  </a:txBody>
                  <a:tcPr marL="91443" marR="91443" marT="45723" marB="45723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2. Post-fault bus under-</a:t>
                      </a:r>
                      <a:r>
                        <a:rPr lang="en-US" sz="1800" baseline="0" dirty="0" smtClean="0"/>
                        <a:t> or </a:t>
                      </a:r>
                      <a:r>
                        <a:rPr lang="en-US" sz="1800" dirty="0" smtClean="0"/>
                        <a:t>over-voltage</a:t>
                      </a:r>
                      <a:r>
                        <a:rPr lang="sv-SE" sz="1800" dirty="0" smtClean="0"/>
                        <a:t>s</a:t>
                      </a:r>
                      <a:endParaRPr lang="en-US" sz="1800" dirty="0" smtClean="0"/>
                    </a:p>
                  </a:txBody>
                  <a:tcPr marL="91443" marR="91443" marT="45723" marB="457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3. Small-signal stability </a:t>
                      </a:r>
                      <a:endParaRPr lang="sv-SE" sz="1800" b="0" dirty="0"/>
                    </a:p>
                  </a:txBody>
                  <a:tcPr marL="91443" marR="91443" marT="45723" marB="457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4. Transient stability </a:t>
                      </a:r>
                      <a:endParaRPr lang="sv-SE" sz="1800" b="0" dirty="0"/>
                    </a:p>
                  </a:txBody>
                  <a:tcPr marL="91443" marR="91443" marT="45723" marB="45723" anchor="ctr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B625B7-F089-41EE-B977-1778A65B417F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 bwMode="auto">
          <a:xfrm>
            <a:off x="971550" y="404813"/>
            <a:ext cx="75707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smtClean="0">
                <a:ea typeface="Geneva"/>
                <a:cs typeface="Geneva"/>
              </a:rPr>
              <a:t>1. Post-fault Overloads Index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4213" y="1422400"/>
            <a:ext cx="770413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  <a:cs typeface="Arial" pitchFamily="34" charset="0"/>
              </a:rPr>
              <a:t>Indicate if the post-fault line flows exceed the network capacity by observing  the power flows through the transmission lines after an outage occurs.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01888" y="3376528"/>
            <a:ext cx="431800" cy="395287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sv-SE" dirty="0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78150" y="3217778"/>
            <a:ext cx="307975" cy="293687"/>
          </a:xfrm>
          <a:prstGeom prst="rect">
            <a:avLst/>
          </a:prstGeom>
          <a:solidFill>
            <a:schemeClr val="accent3">
              <a:alpha val="2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sv-SE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78150" y="3549565"/>
            <a:ext cx="307975" cy="293688"/>
          </a:xfrm>
          <a:prstGeom prst="rect">
            <a:avLst/>
          </a:prstGeom>
          <a:solidFill>
            <a:schemeClr val="accent5">
              <a:alpha val="2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sv-SE">
              <a:latin typeface="+mj-lt"/>
            </a:endParaRPr>
          </a:p>
        </p:txBody>
      </p:sp>
      <p:sp>
        <p:nvSpPr>
          <p:cNvPr id="5128" name="TextBox 22"/>
          <p:cNvSpPr txBox="1">
            <a:spLocks noChangeArrowheads="1"/>
          </p:cNvSpPr>
          <p:nvPr/>
        </p:nvSpPr>
        <p:spPr bwMode="auto">
          <a:xfrm>
            <a:off x="4523560" y="3114811"/>
            <a:ext cx="3940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/>
            <a:r>
              <a:rPr lang="en-US" sz="1400" b="1" dirty="0">
                <a:latin typeface="+mj-lt"/>
              </a:rPr>
              <a:t>post-fault flow </a:t>
            </a:r>
            <a:r>
              <a:rPr lang="en-US" sz="1400" dirty="0">
                <a:latin typeface="+mj-lt"/>
              </a:rPr>
              <a:t>trough transmission line </a:t>
            </a:r>
            <a:r>
              <a:rPr lang="en-US" sz="1400" i="1" dirty="0">
                <a:latin typeface="+mj-lt"/>
                <a:cs typeface="Times New Roman" pitchFamily="18" charset="0"/>
              </a:rPr>
              <a:t>k</a:t>
            </a:r>
            <a:r>
              <a:rPr lang="en-US" sz="1400" dirty="0">
                <a:latin typeface="+mj-lt"/>
              </a:rPr>
              <a:t> </a:t>
            </a:r>
          </a:p>
          <a:p>
            <a:pPr eaLnBrk="1" hangingPunct="1"/>
            <a:r>
              <a:rPr lang="en-US" sz="1400" dirty="0">
                <a:latin typeface="+mj-lt"/>
              </a:rPr>
              <a:t>(from dynamic simulation)</a:t>
            </a:r>
            <a:endParaRPr lang="sv-SE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05276" y="3798802"/>
            <a:ext cx="443706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latin typeface="+mj-lt"/>
              </a:rPr>
              <a:t>Capacity</a:t>
            </a:r>
            <a:r>
              <a:rPr lang="en-US" sz="1400" dirty="0">
                <a:latin typeface="+mj-lt"/>
              </a:rPr>
              <a:t> of transmission line </a:t>
            </a:r>
            <a:r>
              <a:rPr lang="en-US" sz="1400" i="1" dirty="0">
                <a:latin typeface="+mj-lt"/>
                <a:cs typeface="Times New Roman" pitchFamily="18" charset="0"/>
              </a:rPr>
              <a:t>k</a:t>
            </a:r>
            <a:r>
              <a:rPr lang="en-US" sz="1400" dirty="0">
                <a:latin typeface="+mj-lt"/>
              </a:rPr>
              <a:t> (from network data)</a:t>
            </a:r>
            <a:endParaRPr lang="sv-SE" dirty="0"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 flipH="1">
            <a:off x="3756025" y="3051090"/>
            <a:ext cx="287338" cy="193675"/>
          </a:xfrm>
          <a:prstGeom prst="rect">
            <a:avLst/>
          </a:prstGeom>
          <a:solidFill>
            <a:schemeClr val="accent6">
              <a:alpha val="2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sv-SE">
              <a:latin typeface="+mj-lt"/>
            </a:endParaRPr>
          </a:p>
        </p:txBody>
      </p:sp>
      <p:cxnSp>
        <p:nvCxnSpPr>
          <p:cNvPr id="30" name="Straight Arrow Connector 29"/>
          <p:cNvCxnSpPr>
            <a:endCxn id="11" idx="0"/>
          </p:cNvCxnSpPr>
          <p:nvPr/>
        </p:nvCxnSpPr>
        <p:spPr>
          <a:xfrm>
            <a:off x="2528888" y="3089190"/>
            <a:ext cx="88900" cy="28733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5128" idx="1"/>
          </p:cNvCxnSpPr>
          <p:nvPr/>
        </p:nvCxnSpPr>
        <p:spPr>
          <a:xfrm flipH="1">
            <a:off x="3295478" y="3375955"/>
            <a:ext cx="1228082" cy="57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060825" y="2712953"/>
            <a:ext cx="255588" cy="323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3295478" y="3771816"/>
            <a:ext cx="765347" cy="16748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38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2987590"/>
            <a:ext cx="3067050" cy="104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ECDCD-0BC0-47A4-9D41-17012F514008}" type="slidenum">
              <a:rPr lang="fr-FR" smtClean="0">
                <a:latin typeface="+mj-lt"/>
              </a:rPr>
              <a:pPr>
                <a:defRPr/>
              </a:pPr>
              <a:t>5</a:t>
            </a:fld>
            <a:endParaRPr lang="fr-FR" dirty="0">
              <a:latin typeface="+mj-lt"/>
            </a:endParaRPr>
          </a:p>
        </p:txBody>
      </p:sp>
      <p:sp>
        <p:nvSpPr>
          <p:cNvPr id="20" name="TextBox 22"/>
          <p:cNvSpPr txBox="1">
            <a:spLocks noChangeArrowheads="1"/>
          </p:cNvSpPr>
          <p:nvPr/>
        </p:nvSpPr>
        <p:spPr bwMode="auto">
          <a:xfrm>
            <a:off x="1557288" y="2322720"/>
            <a:ext cx="20066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/>
            <a:r>
              <a:rPr lang="en-US" sz="1400" b="1" dirty="0" smtClean="0">
                <a:latin typeface="+mj-lt"/>
              </a:rPr>
              <a:t>Weighting factor</a:t>
            </a:r>
          </a:p>
          <a:p>
            <a:pPr eaLnBrk="1" hangingPunct="1"/>
            <a:r>
              <a:rPr lang="en-US" sz="1400" dirty="0" smtClean="0">
                <a:latin typeface="+mj-lt"/>
              </a:rPr>
              <a:t>i.e. </a:t>
            </a:r>
            <a:r>
              <a:rPr lang="en-US" sz="1400" i="1" dirty="0" err="1" smtClean="0">
                <a:latin typeface="+mj-lt"/>
                <a:cs typeface="Times New Roman" pitchFamily="18" charset="0"/>
              </a:rPr>
              <a:t>wf</a:t>
            </a:r>
            <a:r>
              <a:rPr lang="en-US" sz="1100" i="1" dirty="0" err="1" smtClean="0">
                <a:latin typeface="+mj-lt"/>
                <a:cs typeface="Times New Roman" pitchFamily="18" charset="0"/>
              </a:rPr>
              <a:t>k</a:t>
            </a:r>
            <a:r>
              <a:rPr lang="en-US" sz="1400" i="1" dirty="0" smtClean="0">
                <a:latin typeface="+mj-lt"/>
                <a:cs typeface="Times New Roman" pitchFamily="18" charset="0"/>
              </a:rPr>
              <a:t>=[1,1,…,1] </a:t>
            </a:r>
            <a:r>
              <a:rPr lang="en-US" sz="1400" dirty="0" smtClean="0">
                <a:latin typeface="+mj-lt"/>
              </a:rPr>
              <a:t>for a uniform weight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8201" y="5749312"/>
            <a:ext cx="7704137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 smtClean="0">
                <a:latin typeface="+mn-lt"/>
                <a:cs typeface="Arial" pitchFamily="34" charset="0"/>
              </a:rPr>
              <a:t>The index is not a simple summation, it is in fact a norm (or pseudo-norm if m&lt;1): the term </a:t>
            </a:r>
            <a:r>
              <a:rPr lang="en-US" sz="1600" i="1" dirty="0" err="1" smtClean="0">
                <a:latin typeface="+mn-lt"/>
                <a:cs typeface="Times New Roman" pitchFamily="18" charset="0"/>
              </a:rPr>
              <a:t>wf</a:t>
            </a:r>
            <a:r>
              <a:rPr lang="en-US" sz="1200" i="1" dirty="0" err="1" smtClean="0">
                <a:latin typeface="+mn-lt"/>
                <a:cs typeface="Times New Roman" pitchFamily="18" charset="0"/>
              </a:rPr>
              <a:t>k</a:t>
            </a:r>
            <a:r>
              <a:rPr lang="en-US" sz="1200" i="1" dirty="0" smtClean="0">
                <a:latin typeface="+mn-lt"/>
                <a:cs typeface="Times New Roman" pitchFamily="18" charset="0"/>
              </a:rPr>
              <a:t>  </a:t>
            </a:r>
            <a:r>
              <a:rPr lang="en-US" sz="1600" dirty="0" smtClean="0">
                <a:latin typeface="+mn-lt"/>
                <a:cs typeface="Arial" pitchFamily="34" charset="0"/>
              </a:rPr>
              <a:t>can be used to weight and give more importance to specific lines. </a:t>
            </a:r>
            <a:endParaRPr lang="en-US" sz="1600" dirty="0">
              <a:latin typeface="+mn-lt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27775" y="4835814"/>
            <a:ext cx="2202226" cy="369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latin typeface="+mn-lt"/>
              </a:rPr>
              <a:t>Index Classification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995936" y="4583252"/>
                <a:ext cx="3763338" cy="1005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/>
                        </a:rPr>
                        <m:t>𝑖𝑓</m:t>
                      </m:r>
                      <m:r>
                        <a:rPr lang="sv-SE" b="0" i="1" smtClean="0">
                          <a:latin typeface="Cambria Math"/>
                        </a:rPr>
                        <m:t>  </m:t>
                      </m:r>
                      <m:d>
                        <m:dPr>
                          <m:begChr m:val="{"/>
                          <m:endChr m:val=""/>
                          <m:ctrlPr>
                            <a:rPr lang="sv-SE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/>
                                        <a:ea typeface="Cambria Math"/>
                                      </a:rPr>
                                      <m:t>𝜁</m:t>
                                    </m:r>
                                  </m:sub>
                                </m:sSub>
                                <m:r>
                                  <a:rPr lang="sv-SE" i="1">
                                    <a:latin typeface="Cambria Math"/>
                                  </a:rPr>
                                  <m:t>=1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→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sv-SE" i="0">
                                    <a:latin typeface="Cambria Math"/>
                                  </a:rPr>
                                  <m:t>No</m:t>
                                </m:r>
                                <m:r>
                                  <a:rPr lang="sv-SE" i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sv-SE" i="0">
                                    <a:latin typeface="Cambria Math"/>
                                  </a:rPr>
                                  <m:t>fault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/>
                                        <a:ea typeface="Cambria Math"/>
                                      </a:rPr>
                                      <m:t>𝜁</m:t>
                                    </m:r>
                                  </m:sub>
                                </m:sSub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&gt;</m:t>
                                </m:r>
                                <m:r>
                                  <a:rPr lang="sv-SE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→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sv-SE" i="0">
                                    <a:latin typeface="Cambria Math"/>
                                  </a:rPr>
                                  <m:t>Slight</m:t>
                                </m:r>
                                <m:r>
                                  <a:rPr lang="sv-SE" i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sv-SE" i="0">
                                    <a:latin typeface="Cambria Math"/>
                                  </a:rPr>
                                  <m:t>Violation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/>
                                        <a:ea typeface="Cambria Math"/>
                                      </a:rPr>
                                      <m:t>𝜁</m:t>
                                    </m:r>
                                  </m:sub>
                                </m:sSub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≫</m:t>
                                </m:r>
                                <m:r>
                                  <a:rPr lang="sv-SE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→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sv-SE" i="0">
                                    <a:latin typeface="Cambria Math"/>
                                  </a:rPr>
                                  <m:t>Severe</m:t>
                                </m:r>
                                <m:r>
                                  <a:rPr lang="sv-SE" i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sv-SE" i="0">
                                    <a:latin typeface="Cambria Math"/>
                                  </a:rPr>
                                  <m:t>Violation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4583252"/>
                <a:ext cx="3763338" cy="10052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3756025" y="2385593"/>
            <a:ext cx="3135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 smtClean="0">
                <a:latin typeface="+mj-lt"/>
              </a:rPr>
              <a:t>Parameter </a:t>
            </a:r>
            <a:r>
              <a:rPr lang="en-US" sz="1400" dirty="0" smtClean="0">
                <a:latin typeface="+mj-lt"/>
              </a:rPr>
              <a:t>(from choosing a m-norm)</a:t>
            </a:r>
            <a:endParaRPr lang="sv-SE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t="2204" r="7166" b="2805"/>
          <a:stretch/>
        </p:blipFill>
        <p:spPr bwMode="auto">
          <a:xfrm>
            <a:off x="83471" y="2420888"/>
            <a:ext cx="4848569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3851920" y="2348880"/>
            <a:ext cx="4608512" cy="29757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792" y="274638"/>
            <a:ext cx="6120680" cy="706090"/>
          </a:xfrm>
        </p:spPr>
        <p:txBody>
          <a:bodyPr/>
          <a:lstStyle/>
          <a:p>
            <a:r>
              <a:rPr lang="en-US" sz="4000" dirty="0" smtClean="0"/>
              <a:t>Overloads: Case study 1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1340768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Case study: 898 lines, disturbance </a:t>
            </a:r>
            <a:r>
              <a:rPr lang="sv-SE" dirty="0" smtClean="0">
                <a:latin typeface="+mn-lt"/>
              </a:rPr>
              <a:t>at 2sec</a:t>
            </a:r>
            <a:endParaRPr lang="sv-SE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03848" y="2636912"/>
            <a:ext cx="648072" cy="3240360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03848" y="2345931"/>
            <a:ext cx="2232248" cy="2909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203848" y="4725144"/>
            <a:ext cx="2232248" cy="115212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51920" y="4725144"/>
            <a:ext cx="4680520" cy="115212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394755" y="2084321"/>
            <a:ext cx="1287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 err="1" smtClean="0"/>
              <a:t>Analyzed</a:t>
            </a:r>
            <a:r>
              <a:rPr lang="sv-SE" sz="1100" dirty="0" smtClean="0"/>
              <a:t> </a:t>
            </a:r>
            <a:r>
              <a:rPr lang="sv-SE" sz="1100" dirty="0" err="1" smtClean="0"/>
              <a:t>window</a:t>
            </a:r>
            <a:r>
              <a:rPr lang="sv-SE" sz="1100" dirty="0" smtClean="0"/>
              <a:t> </a:t>
            </a:r>
            <a:endParaRPr lang="sv-SE" sz="11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33" y="2113639"/>
            <a:ext cx="3987147" cy="299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365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899592" y="1200340"/>
            <a:ext cx="7488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Criteria</a:t>
            </a:r>
            <a:r>
              <a:rPr lang="sv-SE" sz="2000" dirty="0" smtClean="0">
                <a:latin typeface="+mn-lt"/>
              </a:rPr>
              <a:t>: </a:t>
            </a:r>
            <a:r>
              <a:rPr lang="en-US" sz="2000" dirty="0" err="1" smtClean="0">
                <a:latin typeface="+mn-lt"/>
              </a:rPr>
              <a:t>S</a:t>
            </a:r>
            <a:r>
              <a:rPr lang="en-US" sz="1200" dirty="0" err="1" smtClean="0">
                <a:latin typeface="+mn-lt"/>
              </a:rPr>
              <a:t>mean</a:t>
            </a:r>
            <a:r>
              <a:rPr lang="en-US" sz="2000" dirty="0" smtClean="0">
                <a:latin typeface="+mn-lt"/>
              </a:rPr>
              <a:t> should not exceed more than 10%, the nominal value</a:t>
            </a:r>
            <a:endParaRPr lang="en-US" sz="2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269260" y="1957534"/>
                <a:ext cx="1301959" cy="393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  <a:ea typeface="Cambria Math"/>
                            </a:rPr>
                            <m:t>𝜁</m:t>
                          </m:r>
                        </m:sub>
                      </m:sSub>
                      <m:r>
                        <a:rPr lang="sv-SE" i="1">
                          <a:latin typeface="Cambria Math"/>
                        </a:rPr>
                        <m:t>=1.049</m:t>
                      </m:r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260" y="1957534"/>
                <a:ext cx="1301959" cy="393826"/>
              </a:xfrm>
              <a:prstGeom prst="rect">
                <a:avLst/>
              </a:prstGeom>
              <a:blipFill rotWithShape="1"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99592" y="2518014"/>
            <a:ext cx="459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Only 3 lines with slight violation of the limits</a:t>
            </a:r>
            <a:endParaRPr lang="en-US" dirty="0">
              <a:latin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7299" y="3385005"/>
            <a:ext cx="3338864" cy="2647350"/>
            <a:chOff x="5292080" y="2492897"/>
            <a:chExt cx="3338864" cy="264735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9" t="4916" r="7584" b="4707"/>
            <a:stretch/>
          </p:blipFill>
          <p:spPr bwMode="auto">
            <a:xfrm>
              <a:off x="5292080" y="2492897"/>
              <a:ext cx="3338864" cy="264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5796136" y="3512042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dirty="0" smtClean="0">
                  <a:latin typeface="+mn-lt"/>
                </a:rPr>
                <a:t>3.84%</a:t>
              </a:r>
              <a:endParaRPr lang="sv-SE" sz="1200" dirty="0">
                <a:latin typeface="+mn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23074" y="4016098"/>
              <a:ext cx="5572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dirty="0" smtClean="0">
                  <a:latin typeface="+mn-lt"/>
                </a:rPr>
                <a:t>0.8%</a:t>
              </a:r>
              <a:endParaRPr lang="sv-SE" sz="1200" dirty="0">
                <a:latin typeface="+mn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812360" y="2575938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dirty="0" smtClean="0">
                  <a:latin typeface="+mn-lt"/>
                </a:rPr>
                <a:t>7.28%</a:t>
              </a:r>
              <a:endParaRPr lang="sv-SE" sz="1200" dirty="0">
                <a:latin typeface="+mn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302796" y="3131131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Lines violating </a:t>
            </a:r>
            <a:r>
              <a:rPr lang="en-US" sz="1200" dirty="0" err="1" smtClean="0"/>
              <a:t>Smax</a:t>
            </a:r>
            <a:r>
              <a:rPr lang="en-US" sz="1200" dirty="0" smtClean="0"/>
              <a:t> value </a:t>
            </a:r>
            <a:endParaRPr lang="en-US" sz="1200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718" y="3075188"/>
            <a:ext cx="3641690" cy="273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3995936" y="4725144"/>
            <a:ext cx="92430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S</a:t>
            </a:r>
            <a:r>
              <a:rPr lang="en-US" sz="900" dirty="0" err="1" smtClean="0"/>
              <a:t>nom</a:t>
            </a:r>
            <a:r>
              <a:rPr lang="en-US" sz="1200" dirty="0" smtClean="0"/>
              <a:t>=5.69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7956376" y="3861048"/>
            <a:ext cx="99848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S</a:t>
            </a:r>
            <a:r>
              <a:rPr lang="en-US" sz="900" dirty="0" err="1" smtClean="0"/>
              <a:t>max</a:t>
            </a:r>
            <a:r>
              <a:rPr lang="en-US" sz="1200" dirty="0" smtClean="0"/>
              <a:t>=6.26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7966002" y="3429000"/>
            <a:ext cx="99848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S</a:t>
            </a:r>
            <a:r>
              <a:rPr lang="en-US" sz="900" dirty="0" err="1" smtClean="0"/>
              <a:t>mean</a:t>
            </a:r>
            <a:r>
              <a:rPr lang="en-US" sz="1200" dirty="0" smtClean="0"/>
              <a:t>=6.72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959154" y="5866050"/>
            <a:ext cx="3851162" cy="646331"/>
          </a:xfrm>
          <a:prstGeom prst="rect">
            <a:avLst/>
          </a:prstGeom>
          <a:noFill/>
          <a:ln w="22225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Note that this index is based on the average value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108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V="1">
            <a:off x="4504633" y="2420888"/>
            <a:ext cx="3595759" cy="2255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" y="2348880"/>
            <a:ext cx="4971256" cy="3728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1340768"/>
            <a:ext cx="876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Case study: 118 lines, sever disturbance </a:t>
            </a:r>
            <a:r>
              <a:rPr lang="sv-SE" dirty="0" smtClean="0"/>
              <a:t>at 10 sec</a:t>
            </a:r>
            <a:r>
              <a:rPr lang="sv-SE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4067944" y="2636912"/>
            <a:ext cx="432048" cy="3024336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204864"/>
            <a:ext cx="3533213" cy="2649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4067944" y="2420888"/>
            <a:ext cx="1368152" cy="20525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067944" y="4581128"/>
            <a:ext cx="1368152" cy="107552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499992" y="4581128"/>
            <a:ext cx="3600400" cy="107552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76599" y="2074059"/>
            <a:ext cx="1287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Analyzed window </a:t>
            </a:r>
            <a:endParaRPr lang="en-US" sz="11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835696" y="274638"/>
            <a:ext cx="7128792" cy="706090"/>
          </a:xfrm>
        </p:spPr>
        <p:txBody>
          <a:bodyPr/>
          <a:lstStyle/>
          <a:p>
            <a:r>
              <a:rPr lang="en-US" sz="3600" dirty="0" smtClean="0"/>
              <a:t>Overloads: Case study 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9526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8452" y="1846671"/>
                <a:ext cx="1430199" cy="393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  <a:ea typeface="Cambria Math"/>
                            </a:rPr>
                            <m:t>𝜁</m:t>
                          </m:r>
                        </m:sub>
                      </m:sSub>
                      <m:r>
                        <a:rPr lang="sv-SE" i="1">
                          <a:latin typeface="Cambria Math"/>
                        </a:rPr>
                        <m:t>=3</m:t>
                      </m:r>
                      <m:r>
                        <a:rPr lang="sv-SE" i="1" smtClean="0">
                          <a:latin typeface="Cambria Math"/>
                        </a:rPr>
                        <m:t>4</m:t>
                      </m:r>
                      <m:r>
                        <a:rPr lang="sv-SE" i="1">
                          <a:latin typeface="Cambria Math"/>
                        </a:rPr>
                        <m:t>094</m:t>
                      </m:r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52" y="1846671"/>
                <a:ext cx="1430199" cy="393826"/>
              </a:xfrm>
              <a:prstGeom prst="rect">
                <a:avLst/>
              </a:prstGeom>
              <a:blipFill rotWithShape="1"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9816" y="312122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43 lines violating the limits</a:t>
            </a:r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1200340"/>
            <a:ext cx="7488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Criteria</a:t>
            </a:r>
            <a:r>
              <a:rPr lang="sv-SE" sz="2000" dirty="0" smtClean="0">
                <a:latin typeface="+mn-lt"/>
              </a:rPr>
              <a:t>: </a:t>
            </a:r>
            <a:r>
              <a:rPr lang="en-US" sz="2000" dirty="0" err="1" smtClean="0">
                <a:latin typeface="+mn-lt"/>
              </a:rPr>
              <a:t>S</a:t>
            </a:r>
            <a:r>
              <a:rPr lang="en-US" sz="1200" dirty="0" err="1" smtClean="0">
                <a:latin typeface="+mn-lt"/>
              </a:rPr>
              <a:t>mean</a:t>
            </a:r>
            <a:r>
              <a:rPr lang="en-US" sz="2000" dirty="0" smtClean="0">
                <a:latin typeface="+mn-lt"/>
              </a:rPr>
              <a:t> should not exceed more than 10%, the nominal value</a:t>
            </a:r>
            <a:endParaRPr lang="en-US" sz="2000" dirty="0">
              <a:latin typeface="+mn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89" y="1484784"/>
            <a:ext cx="6336721" cy="255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2"/>
          <a:stretch/>
        </p:blipFill>
        <p:spPr bwMode="auto">
          <a:xfrm>
            <a:off x="4025040" y="3933056"/>
            <a:ext cx="3693818" cy="2982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47864" y="6381328"/>
            <a:ext cx="998486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err="1" smtClean="0"/>
              <a:t>S</a:t>
            </a:r>
            <a:r>
              <a:rPr lang="en-US" sz="700" dirty="0" err="1" smtClean="0"/>
              <a:t>nom</a:t>
            </a:r>
            <a:r>
              <a:rPr lang="en-US" sz="1050" dirty="0" smtClean="0"/>
              <a:t>=19.3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7701412" y="5140554"/>
            <a:ext cx="92697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err="1" smtClean="0"/>
              <a:t>S</a:t>
            </a:r>
            <a:r>
              <a:rPr lang="en-US" sz="700" dirty="0" err="1" smtClean="0"/>
              <a:t>mean</a:t>
            </a:r>
            <a:r>
              <a:rPr lang="en-US" sz="1050" dirty="0" smtClean="0"/>
              <a:t>=195.5</a:t>
            </a:r>
            <a:endParaRPr lang="en-US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7701412" y="6120919"/>
            <a:ext cx="89503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S</a:t>
            </a:r>
            <a:r>
              <a:rPr lang="en-US" sz="600" dirty="0" err="1" smtClean="0"/>
              <a:t>max</a:t>
            </a:r>
            <a:r>
              <a:rPr lang="en-US" sz="1000" dirty="0" smtClean="0"/>
              <a:t>=21.26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8364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12988</TotalTime>
  <Words>1299</Words>
  <Application>Microsoft Office PowerPoint</Application>
  <PresentationFormat>On-screen Show (4:3)</PresentationFormat>
  <Paragraphs>165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Thème Office</vt:lpstr>
      <vt:lpstr>PowerPoint Presentation</vt:lpstr>
      <vt:lpstr>Project description</vt:lpstr>
      <vt:lpstr>Overview of iTesla</vt:lpstr>
      <vt:lpstr>Indices for Impact Assessment</vt:lpstr>
      <vt:lpstr>1. Post-fault Overloads Index</vt:lpstr>
      <vt:lpstr>Overloads: Case study 1</vt:lpstr>
      <vt:lpstr>PowerPoint Presentation</vt:lpstr>
      <vt:lpstr>Overloads: Case study 2</vt:lpstr>
      <vt:lpstr>PowerPoint Presentation</vt:lpstr>
      <vt:lpstr>2. Post-fault Under-/Over-Voltage Index</vt:lpstr>
      <vt:lpstr>Under/over Voltage: Case study 1</vt:lpstr>
      <vt:lpstr>PowerPoint Presentation</vt:lpstr>
      <vt:lpstr>PowerPoint Presentation</vt:lpstr>
      <vt:lpstr>PowerPoint Presentation</vt:lpstr>
      <vt:lpstr>3. Small-signal Stability Index</vt:lpstr>
      <vt:lpstr>Small-signal Case study</vt:lpstr>
      <vt:lpstr>PowerPoint Presentation</vt:lpstr>
      <vt:lpstr>4. Transient stability (rotor-angle stability)</vt:lpstr>
      <vt:lpstr>Transient Stability: case study 1</vt:lpstr>
      <vt:lpstr>PowerPoint Presentation</vt:lpstr>
      <vt:lpstr>Transient Stability: case study 2</vt:lpstr>
      <vt:lpstr>PowerPoint Presentation</vt:lpstr>
      <vt:lpstr>Main Challenges</vt:lpstr>
      <vt:lpstr>THANKS!  QUESTIONS?</vt:lpstr>
    </vt:vector>
  </TitlesOfParts>
  <Company>Avantage Graphique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Cédric Darricau</dc:creator>
  <cp:lastModifiedBy>Felix  Rafael Segundo Sevilla</cp:lastModifiedBy>
  <cp:revision>364</cp:revision>
  <cp:lastPrinted>2012-03-29T08:56:50Z</cp:lastPrinted>
  <dcterms:created xsi:type="dcterms:W3CDTF">2012-03-22T08:25:26Z</dcterms:created>
  <dcterms:modified xsi:type="dcterms:W3CDTF">2013-07-28T06:48:41Z</dcterms:modified>
</cp:coreProperties>
</file>